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5A2E6-86F4-4E25-A2C5-9B06826481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D1AF3-AA0E-4BA4-A67D-FFDB481EC42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39EE5-7808-43D1-B6D9-0266A7F6951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6A4A0F6-2DF2-469C-80E9-518FC53A84F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A0AD8-007E-4251-BBC0-D689A43E09E3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1A2E8-413A-4F47-9FE4-065D846D4D3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92963-86F3-4981-A618-4E8B73EDBCE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49898-3D0D-42F9-BDFD-67A19FB6644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791DA-F260-4B8C-B69D-B5C185E8DF3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0984D-0791-464B-BA3C-B9C02791A45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30745-4690-41A5-8C0F-320A824710D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F6E96-00B5-4EE2-9994-D411FF3DAC5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80B687-BF26-4909-AF86-0FE48A129D0B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hnsesl.com/templates/grammar/edrules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hnsesl.com/templates/vocab/irregverbs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Simple Past Tense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Negative form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In negative statements the auxiliary verb </a:t>
            </a:r>
            <a:r>
              <a:rPr lang="en-US" sz="2800" i="1">
                <a:solidFill>
                  <a:schemeClr val="bg1"/>
                </a:solidFill>
              </a:rPr>
              <a:t>did</a:t>
            </a:r>
            <a:r>
              <a:rPr lang="en-US" sz="2800">
                <a:solidFill>
                  <a:schemeClr val="bg1"/>
                </a:solidFill>
              </a:rPr>
              <a:t> expresses the tense of the sentence. To form a negative statement in the past tense use </a:t>
            </a:r>
            <a:r>
              <a:rPr lang="en-US" sz="2800" i="1">
                <a:solidFill>
                  <a:schemeClr val="bg1"/>
                </a:solidFill>
              </a:rPr>
              <a:t>did not</a:t>
            </a:r>
            <a:r>
              <a:rPr lang="en-US" sz="2800">
                <a:solidFill>
                  <a:schemeClr val="bg1"/>
                </a:solidFill>
              </a:rPr>
              <a:t> + simple present verb.1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Correct: Jim </a:t>
            </a:r>
            <a:r>
              <a:rPr lang="en-US" sz="2800" i="1">
                <a:solidFill>
                  <a:schemeClr val="bg1"/>
                </a:solidFill>
              </a:rPr>
              <a:t>did not work</a:t>
            </a:r>
            <a:r>
              <a:rPr lang="en-US" sz="2800">
                <a:solidFill>
                  <a:schemeClr val="bg1"/>
                </a:solidFill>
              </a:rPr>
              <a:t> yesterday.</a:t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Incorrect: Jim not worked yesterday.</a:t>
            </a:r>
            <a:br>
              <a:rPr lang="en-US" sz="2800">
                <a:solidFill>
                  <a:schemeClr val="bg1"/>
                </a:solidFill>
              </a:rPr>
            </a:b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Correct: He </a:t>
            </a:r>
            <a:r>
              <a:rPr lang="en-US" sz="2800" i="1">
                <a:solidFill>
                  <a:schemeClr val="bg1"/>
                </a:solidFill>
              </a:rPr>
              <a:t>did not eat</a:t>
            </a:r>
            <a:r>
              <a:rPr lang="en-US" sz="2800">
                <a:solidFill>
                  <a:schemeClr val="bg1"/>
                </a:solidFill>
              </a:rPr>
              <a:t> breakfast yesterday.</a:t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Incorrect: He ate not breakfast yesterday.</a:t>
            </a:r>
            <a:br>
              <a:rPr lang="en-US" sz="2800">
                <a:solidFill>
                  <a:schemeClr val="bg1"/>
                </a:solidFill>
              </a:rPr>
            </a:b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Question form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The auxiliary verb </a:t>
            </a:r>
            <a:r>
              <a:rPr lang="en-US" i="1">
                <a:solidFill>
                  <a:schemeClr val="bg1"/>
                </a:solidFill>
              </a:rPr>
              <a:t>did</a:t>
            </a:r>
            <a:r>
              <a:rPr lang="en-US">
                <a:solidFill>
                  <a:schemeClr val="bg1"/>
                </a:solidFill>
              </a:rPr>
              <a:t> is also used to form questions in the past tense.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i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i="1">
                <a:solidFill>
                  <a:schemeClr val="bg1"/>
                </a:solidFill>
              </a:rPr>
              <a:t>Example: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i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bg1"/>
                </a:solidFill>
              </a:rPr>
              <a:t>Did</a:t>
            </a:r>
            <a:r>
              <a:rPr lang="en-US">
                <a:solidFill>
                  <a:schemeClr val="bg1"/>
                </a:solidFill>
              </a:rPr>
              <a:t> you eat breakfast yesterday?</a:t>
            </a:r>
            <a:br>
              <a:rPr lang="en-US">
                <a:solidFill>
                  <a:schemeClr val="bg1"/>
                </a:solidFill>
              </a:rPr>
            </a:br>
            <a:r>
              <a:rPr lang="en-US" i="1">
                <a:solidFill>
                  <a:schemeClr val="bg1"/>
                </a:solidFill>
              </a:rPr>
              <a:t>Did</a:t>
            </a:r>
            <a:r>
              <a:rPr lang="en-US">
                <a:solidFill>
                  <a:schemeClr val="bg1"/>
                </a:solidFill>
              </a:rPr>
              <a:t> she work yesterday?</a:t>
            </a:r>
            <a:br>
              <a:rPr lang="en-US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Answering to questions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Questions may be answered using short answers or long answers.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Yes, I </a:t>
            </a:r>
            <a:r>
              <a:rPr lang="en-US" i="1">
                <a:solidFill>
                  <a:schemeClr val="bg1"/>
                </a:solidFill>
              </a:rPr>
              <a:t>did.</a:t>
            </a:r>
            <a:r>
              <a:rPr lang="en-US">
                <a:solidFill>
                  <a:schemeClr val="bg1"/>
                </a:solidFill>
              </a:rPr>
              <a:t>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Yes, I </a:t>
            </a:r>
            <a:r>
              <a:rPr lang="en-US" i="1">
                <a:solidFill>
                  <a:schemeClr val="bg1"/>
                </a:solidFill>
              </a:rPr>
              <a:t>ate</a:t>
            </a:r>
            <a:r>
              <a:rPr lang="en-US">
                <a:solidFill>
                  <a:schemeClr val="bg1"/>
                </a:solidFill>
              </a:rPr>
              <a:t> breakfast, yesterday.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No, I </a:t>
            </a:r>
            <a:r>
              <a:rPr lang="en-US" i="1">
                <a:solidFill>
                  <a:schemeClr val="bg1"/>
                </a:solidFill>
              </a:rPr>
              <a:t>didn't.</a:t>
            </a:r>
            <a:r>
              <a:rPr lang="en-US">
                <a:solidFill>
                  <a:schemeClr val="bg1"/>
                </a:solidFill>
              </a:rPr>
              <a:t/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No, I </a:t>
            </a:r>
            <a:r>
              <a:rPr lang="en-US" i="1">
                <a:solidFill>
                  <a:schemeClr val="bg1"/>
                </a:solidFill>
              </a:rPr>
              <a:t>didn't eat</a:t>
            </a:r>
            <a:r>
              <a:rPr lang="en-US">
                <a:solidFill>
                  <a:schemeClr val="bg1"/>
                </a:solidFill>
              </a:rPr>
              <a:t> breakfast yesterday.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No, I </a:t>
            </a:r>
            <a:r>
              <a:rPr lang="en-US" i="1">
                <a:solidFill>
                  <a:schemeClr val="bg1"/>
                </a:solidFill>
              </a:rPr>
              <a:t>did not eat</a:t>
            </a:r>
            <a:r>
              <a:rPr lang="en-US">
                <a:solidFill>
                  <a:schemeClr val="bg1"/>
                </a:solidFill>
              </a:rPr>
              <a:t> breakfast yesterday. </a:t>
            </a:r>
            <a:br>
              <a:rPr lang="en-US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u="sng">
                <a:solidFill>
                  <a:schemeClr val="bg1"/>
                </a:solidFill>
              </a:rPr>
              <a:t>Note: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i="1">
                <a:solidFill>
                  <a:schemeClr val="bg1"/>
                </a:solidFill>
              </a:rPr>
              <a:t>Did</a:t>
            </a:r>
            <a:r>
              <a:rPr lang="en-US">
                <a:solidFill>
                  <a:schemeClr val="bg1"/>
                </a:solidFill>
              </a:rPr>
              <a:t> is NOT used with </a:t>
            </a:r>
            <a:r>
              <a:rPr lang="en-US" i="1">
                <a:solidFill>
                  <a:schemeClr val="bg1"/>
                </a:solidFill>
              </a:rPr>
              <a:t>was</a:t>
            </a:r>
            <a:r>
              <a:rPr lang="en-US">
                <a:solidFill>
                  <a:schemeClr val="bg1"/>
                </a:solidFill>
              </a:rPr>
              <a:t> and </a:t>
            </a:r>
            <a:r>
              <a:rPr lang="en-US" i="1">
                <a:solidFill>
                  <a:schemeClr val="bg1"/>
                </a:solidFill>
              </a:rPr>
              <a:t>were.</a:t>
            </a:r>
            <a:r>
              <a:rPr lang="en-US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5532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simple past is used to talk about activities that began and ended in the past. </a:t>
            </a:r>
          </a:p>
          <a:p>
            <a:pPr>
              <a:buFontTx/>
              <a:buNone/>
            </a:pPr>
            <a:r>
              <a:rPr lang="en-US">
                <a:solidFill>
                  <a:schemeClr val="bg1"/>
                </a:solidFill>
              </a:rPr>
              <a:t>e.g. yesterday, last week, one hour ago, two days ago, in 1989</a:t>
            </a:r>
          </a:p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 The past means anytime before right NOW. </a:t>
            </a:r>
          </a:p>
          <a:p>
            <a:pPr>
              <a:buFontTx/>
              <a:buNone/>
            </a:pPr>
            <a:r>
              <a:rPr lang="en-US">
                <a:solidFill>
                  <a:schemeClr val="bg1"/>
                </a:solidFill>
              </a:rPr>
              <a:t>   If something began and ended 5 minutes ago, then it should be expressed in the past tense.</a:t>
            </a:r>
          </a:p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b="1">
                <a:solidFill>
                  <a:schemeClr val="bg1"/>
                </a:solidFill>
              </a:rPr>
              <a:t>USE 1:</a:t>
            </a: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b="1">
                <a:solidFill>
                  <a:schemeClr val="bg1"/>
                </a:solidFill>
              </a:rPr>
              <a:t>Completed Action in the Past</a:t>
            </a:r>
            <a:r>
              <a:rPr lang="en-US" sz="2000">
                <a:solidFill>
                  <a:schemeClr val="bg1"/>
                </a:solidFill>
              </a:rPr>
              <a:t> 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     Use the Simple Past to express the idea that an action started and finished at a specific time in the past. Sometimes the speaker may not actually mention the specific time, but they do have one specific time in mind.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i="1">
                <a:solidFill>
                  <a:schemeClr val="bg1"/>
                </a:solidFill>
              </a:rPr>
              <a:t>Examples:</a:t>
            </a:r>
            <a:r>
              <a:rPr lang="en-US" sz="2000">
                <a:solidFill>
                  <a:schemeClr val="bg1"/>
                </a:solidFill>
              </a:rPr>
              <a:t>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I </a:t>
            </a:r>
            <a:r>
              <a:rPr lang="en-US" sz="2000" u="sng">
                <a:solidFill>
                  <a:schemeClr val="bg1"/>
                </a:solidFill>
              </a:rPr>
              <a:t>saw</a:t>
            </a:r>
            <a:r>
              <a:rPr lang="en-US" sz="2000">
                <a:solidFill>
                  <a:schemeClr val="bg1"/>
                </a:solidFill>
              </a:rPr>
              <a:t> a movie yesterday.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I </a:t>
            </a:r>
            <a:r>
              <a:rPr lang="en-US" sz="2000" u="sng">
                <a:solidFill>
                  <a:schemeClr val="bg1"/>
                </a:solidFill>
              </a:rPr>
              <a:t>did</a:t>
            </a:r>
            <a:r>
              <a:rPr lang="en-US" sz="2000">
                <a:solidFill>
                  <a:schemeClr val="bg1"/>
                </a:solidFill>
              </a:rPr>
              <a:t>n't see a movie yesterday.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Last year, I </a:t>
            </a:r>
            <a:r>
              <a:rPr lang="en-US" sz="2000" u="sng">
                <a:solidFill>
                  <a:schemeClr val="bg1"/>
                </a:solidFill>
              </a:rPr>
              <a:t>traveled</a:t>
            </a:r>
            <a:r>
              <a:rPr lang="en-US" sz="2000">
                <a:solidFill>
                  <a:schemeClr val="bg1"/>
                </a:solidFill>
              </a:rPr>
              <a:t> to Japan.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Last year, I </a:t>
            </a:r>
            <a:r>
              <a:rPr lang="en-US" sz="2000" u="sng">
                <a:solidFill>
                  <a:schemeClr val="bg1"/>
                </a:solidFill>
              </a:rPr>
              <a:t>did</a:t>
            </a:r>
            <a:r>
              <a:rPr lang="en-US" sz="2000">
                <a:solidFill>
                  <a:schemeClr val="bg1"/>
                </a:solidFill>
              </a:rPr>
              <a:t>n't travel to Japan.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She </a:t>
            </a:r>
            <a:r>
              <a:rPr lang="en-US" sz="2000" u="sng">
                <a:solidFill>
                  <a:schemeClr val="bg1"/>
                </a:solidFill>
              </a:rPr>
              <a:t>washed</a:t>
            </a:r>
            <a:r>
              <a:rPr lang="en-US" sz="2000">
                <a:solidFill>
                  <a:schemeClr val="bg1"/>
                </a:solidFill>
              </a:rPr>
              <a:t> her car.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She </a:t>
            </a:r>
            <a:r>
              <a:rPr lang="en-US" sz="2000" u="sng">
                <a:solidFill>
                  <a:schemeClr val="bg1"/>
                </a:solidFill>
              </a:rPr>
              <a:t>did</a:t>
            </a:r>
            <a:r>
              <a:rPr lang="en-US" sz="2000">
                <a:solidFill>
                  <a:schemeClr val="bg1"/>
                </a:solidFill>
              </a:rPr>
              <a:t>n't wash her car.</a:t>
            </a:r>
          </a:p>
        </p:txBody>
      </p:sp>
      <p:pic>
        <p:nvPicPr>
          <p:cNvPr id="4100" name="Picture 4" descr="time1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57800" y="381000"/>
            <a:ext cx="3294063" cy="1352550"/>
          </a:xfr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0"/>
            <a:ext cx="8686800" cy="6858000"/>
          </a:xfrm>
        </p:spPr>
        <p:txBody>
          <a:bodyPr/>
          <a:lstStyle/>
          <a:p>
            <a:endParaRPr lang="en-US" sz="2800" b="1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n-US" sz="2800" b="1">
              <a:solidFill>
                <a:schemeClr val="bg1"/>
              </a:solidFill>
            </a:endParaRPr>
          </a:p>
          <a:p>
            <a:endParaRPr lang="en-US" sz="2800" b="1">
              <a:solidFill>
                <a:schemeClr val="bg1"/>
              </a:solidFill>
            </a:endParaRPr>
          </a:p>
          <a:p>
            <a:endParaRPr lang="en-US" sz="2000" b="1">
              <a:solidFill>
                <a:schemeClr val="bg1"/>
              </a:solidFill>
            </a:endParaRPr>
          </a:p>
          <a:p>
            <a:endParaRPr lang="en-US" sz="2000" b="1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n-US" sz="2000" b="1">
              <a:solidFill>
                <a:schemeClr val="bg1"/>
              </a:solidFill>
            </a:endParaRPr>
          </a:p>
          <a:p>
            <a:r>
              <a:rPr lang="en-US" sz="2000" b="1">
                <a:solidFill>
                  <a:schemeClr val="bg1"/>
                </a:solidFill>
              </a:rPr>
              <a:t>USE 2: </a:t>
            </a: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b="1">
                <a:solidFill>
                  <a:schemeClr val="bg1"/>
                </a:solidFill>
              </a:rPr>
              <a:t>A Series of Completed Actions</a:t>
            </a:r>
            <a:r>
              <a:rPr lang="en-US" sz="2000">
                <a:solidFill>
                  <a:schemeClr val="bg1"/>
                </a:solidFill>
              </a:rPr>
              <a:t>    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We use the Simple Past to list a series of completed actions in the past. These actions happen 1st, 2nd, 3rd, 4th...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i="1">
                <a:solidFill>
                  <a:schemeClr val="bg1"/>
                </a:solidFill>
              </a:rPr>
              <a:t>Examples:</a:t>
            </a:r>
            <a:r>
              <a:rPr lang="en-US" sz="2000">
                <a:solidFill>
                  <a:schemeClr val="bg1"/>
                </a:solidFill>
              </a:rPr>
              <a:t>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I </a:t>
            </a:r>
            <a:r>
              <a:rPr lang="en-US" sz="2000" u="sng">
                <a:solidFill>
                  <a:schemeClr val="bg1"/>
                </a:solidFill>
              </a:rPr>
              <a:t>finished</a:t>
            </a:r>
            <a:r>
              <a:rPr lang="en-US" sz="2000">
                <a:solidFill>
                  <a:schemeClr val="bg1"/>
                </a:solidFill>
              </a:rPr>
              <a:t> work, </a:t>
            </a:r>
            <a:r>
              <a:rPr lang="en-US" sz="2000" u="sng">
                <a:solidFill>
                  <a:schemeClr val="bg1"/>
                </a:solidFill>
              </a:rPr>
              <a:t>walked</a:t>
            </a:r>
            <a:r>
              <a:rPr lang="en-US" sz="2000">
                <a:solidFill>
                  <a:schemeClr val="bg1"/>
                </a:solidFill>
              </a:rPr>
              <a:t> to the beach, and </a:t>
            </a:r>
            <a:r>
              <a:rPr lang="en-US" sz="2000" u="sng">
                <a:solidFill>
                  <a:schemeClr val="bg1"/>
                </a:solidFill>
              </a:rPr>
              <a:t>found</a:t>
            </a:r>
            <a:r>
              <a:rPr lang="en-US" sz="2000">
                <a:solidFill>
                  <a:schemeClr val="bg1"/>
                </a:solidFill>
              </a:rPr>
              <a:t> a nice place to swim.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He </a:t>
            </a:r>
            <a:r>
              <a:rPr lang="en-US" sz="2000" u="sng">
                <a:solidFill>
                  <a:schemeClr val="bg1"/>
                </a:solidFill>
              </a:rPr>
              <a:t>arrived</a:t>
            </a:r>
            <a:r>
              <a:rPr lang="en-US" sz="2000">
                <a:solidFill>
                  <a:schemeClr val="bg1"/>
                </a:solidFill>
              </a:rPr>
              <a:t> from the airport at 8:00, </a:t>
            </a:r>
            <a:r>
              <a:rPr lang="en-US" sz="2000" u="sng">
                <a:solidFill>
                  <a:schemeClr val="bg1"/>
                </a:solidFill>
              </a:rPr>
              <a:t>checked</a:t>
            </a:r>
            <a:r>
              <a:rPr lang="en-US" sz="2000">
                <a:solidFill>
                  <a:schemeClr val="bg1"/>
                </a:solidFill>
              </a:rPr>
              <a:t> into the hotel at 9:00, and </a:t>
            </a:r>
            <a:r>
              <a:rPr lang="en-US" sz="2000" u="sng">
                <a:solidFill>
                  <a:schemeClr val="bg1"/>
                </a:solidFill>
              </a:rPr>
              <a:t>met</a:t>
            </a:r>
            <a:r>
              <a:rPr lang="en-US" sz="2000">
                <a:solidFill>
                  <a:schemeClr val="bg1"/>
                </a:solidFill>
              </a:rPr>
              <a:t> the others at 10:00.</a:t>
            </a:r>
          </a:p>
        </p:txBody>
      </p:sp>
      <p:pic>
        <p:nvPicPr>
          <p:cNvPr id="6148" name="Picture 4" descr="time2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5000" y="990600"/>
            <a:ext cx="4954588" cy="960438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</a:rPr>
              <a:t>USE 3:</a:t>
            </a: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b="1">
                <a:solidFill>
                  <a:schemeClr val="bg1"/>
                </a:solidFill>
              </a:rPr>
              <a:t>Single Duration</a:t>
            </a:r>
            <a:r>
              <a:rPr lang="en-US" sz="2000">
                <a:solidFill>
                  <a:schemeClr val="bg1"/>
                </a:solidFill>
              </a:rPr>
              <a:t>    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The Simple Past can be used with a duration which starts and stops in the past. A duration is a long action often used with expressions like "for two years," "for five minutes," "all day" or "all year."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i="1">
                <a:solidFill>
                  <a:schemeClr val="bg1"/>
                </a:solidFill>
              </a:rPr>
              <a:t>Examples:</a:t>
            </a:r>
            <a:r>
              <a:rPr lang="en-US" sz="2000">
                <a:solidFill>
                  <a:schemeClr val="bg1"/>
                </a:solidFill>
              </a:rPr>
              <a:t>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I </a:t>
            </a:r>
            <a:r>
              <a:rPr lang="en-US" sz="2000" u="sng">
                <a:solidFill>
                  <a:schemeClr val="bg1"/>
                </a:solidFill>
              </a:rPr>
              <a:t>lived</a:t>
            </a:r>
            <a:r>
              <a:rPr lang="en-US" sz="2000">
                <a:solidFill>
                  <a:schemeClr val="bg1"/>
                </a:solidFill>
              </a:rPr>
              <a:t> in Brazil for two years.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Shauna </a:t>
            </a:r>
            <a:r>
              <a:rPr lang="en-US" sz="2000" u="sng">
                <a:solidFill>
                  <a:schemeClr val="bg1"/>
                </a:solidFill>
              </a:rPr>
              <a:t>studied</a:t>
            </a:r>
            <a:r>
              <a:rPr lang="en-US" sz="2000">
                <a:solidFill>
                  <a:schemeClr val="bg1"/>
                </a:solidFill>
              </a:rPr>
              <a:t> Japanese for five years.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They </a:t>
            </a:r>
            <a:r>
              <a:rPr lang="en-US" sz="2000" u="sng">
                <a:solidFill>
                  <a:schemeClr val="bg1"/>
                </a:solidFill>
              </a:rPr>
              <a:t>sat </a:t>
            </a:r>
            <a:r>
              <a:rPr lang="en-US" sz="2000">
                <a:solidFill>
                  <a:schemeClr val="bg1"/>
                </a:solidFill>
              </a:rPr>
              <a:t>at the beach all day.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We </a:t>
            </a:r>
            <a:r>
              <a:rPr lang="en-US" sz="2000" u="sng">
                <a:solidFill>
                  <a:schemeClr val="bg1"/>
                </a:solidFill>
              </a:rPr>
              <a:t>talked</a:t>
            </a:r>
            <a:r>
              <a:rPr lang="en-US" sz="2000">
                <a:solidFill>
                  <a:schemeClr val="bg1"/>
                </a:solidFill>
              </a:rPr>
              <a:t> on the phone for thirty minutes.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How long </a:t>
            </a:r>
            <a:r>
              <a:rPr lang="en-US" sz="2000" u="sng">
                <a:solidFill>
                  <a:schemeClr val="bg1"/>
                </a:solidFill>
              </a:rPr>
              <a:t>did</a:t>
            </a:r>
            <a:r>
              <a:rPr lang="en-US" sz="2000">
                <a:solidFill>
                  <a:schemeClr val="bg1"/>
                </a:solidFill>
              </a:rPr>
              <a:t> you </a:t>
            </a:r>
            <a:r>
              <a:rPr lang="en-US" sz="2000" u="sng">
                <a:solidFill>
                  <a:schemeClr val="bg1"/>
                </a:solidFill>
              </a:rPr>
              <a:t>wait</a:t>
            </a:r>
            <a:r>
              <a:rPr lang="en-US" sz="2000">
                <a:solidFill>
                  <a:schemeClr val="bg1"/>
                </a:solidFill>
              </a:rPr>
              <a:t> for them?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We </a:t>
            </a:r>
            <a:r>
              <a:rPr lang="en-US" sz="2000" u="sng">
                <a:solidFill>
                  <a:schemeClr val="bg1"/>
                </a:solidFill>
              </a:rPr>
              <a:t>waited</a:t>
            </a:r>
            <a:r>
              <a:rPr lang="en-US" sz="2000">
                <a:solidFill>
                  <a:schemeClr val="bg1"/>
                </a:solidFill>
              </a:rPr>
              <a:t> for one hour.</a:t>
            </a:r>
          </a:p>
        </p:txBody>
      </p:sp>
      <p:pic>
        <p:nvPicPr>
          <p:cNvPr id="8196" name="Picture 4" descr="time3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228600"/>
            <a:ext cx="5895975" cy="1143000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"/>
            <a:ext cx="8839200" cy="6705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16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16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16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16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16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16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16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1600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b="1">
                <a:solidFill>
                  <a:schemeClr val="bg1"/>
                </a:solidFill>
              </a:rPr>
              <a:t>USE 4:</a:t>
            </a: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b="1">
                <a:solidFill>
                  <a:schemeClr val="bg1"/>
                </a:solidFill>
              </a:rPr>
              <a:t>Habit in the Past</a:t>
            </a:r>
            <a:r>
              <a:rPr lang="en-US" sz="2000">
                <a:solidFill>
                  <a:schemeClr val="bg1"/>
                </a:solidFill>
              </a:rPr>
              <a:t>    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The Simple Past can also be used to describe a habit which stopped in the past. It can have the same meaning as "used to". To make it clear that we are talking about a habit we often use expressions such as "always," "often," "usually," "never," "...when I was a child" or "...when I was younger" in the sentence.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i="1">
                <a:solidFill>
                  <a:schemeClr val="bg1"/>
                </a:solidFill>
              </a:rPr>
              <a:t>Examples:</a:t>
            </a:r>
            <a:r>
              <a:rPr lang="en-US" sz="2000">
                <a:solidFill>
                  <a:schemeClr val="bg1"/>
                </a:solidFill>
              </a:rPr>
              <a:t>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I </a:t>
            </a:r>
            <a:r>
              <a:rPr lang="en-US" sz="2000" u="sng">
                <a:solidFill>
                  <a:schemeClr val="bg1"/>
                </a:solidFill>
              </a:rPr>
              <a:t>studied</a:t>
            </a:r>
            <a:r>
              <a:rPr lang="en-US" sz="2000">
                <a:solidFill>
                  <a:schemeClr val="bg1"/>
                </a:solidFill>
              </a:rPr>
              <a:t> French when I was a child.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He </a:t>
            </a:r>
            <a:r>
              <a:rPr lang="en-US" sz="2000" u="sng">
                <a:solidFill>
                  <a:schemeClr val="bg1"/>
                </a:solidFill>
              </a:rPr>
              <a:t>played</a:t>
            </a:r>
            <a:r>
              <a:rPr lang="en-US" sz="2000">
                <a:solidFill>
                  <a:schemeClr val="bg1"/>
                </a:solidFill>
              </a:rPr>
              <a:t> the violin.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She </a:t>
            </a:r>
            <a:r>
              <a:rPr lang="en-US" sz="2000" u="sng">
                <a:solidFill>
                  <a:schemeClr val="bg1"/>
                </a:solidFill>
              </a:rPr>
              <a:t>worked</a:t>
            </a:r>
            <a:r>
              <a:rPr lang="en-US" sz="2000">
                <a:solidFill>
                  <a:schemeClr val="bg1"/>
                </a:solidFill>
              </a:rPr>
              <a:t> at the movie theater after school.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They never </a:t>
            </a:r>
            <a:r>
              <a:rPr lang="en-US" sz="2000" u="sng">
                <a:solidFill>
                  <a:schemeClr val="bg1"/>
                </a:solidFill>
              </a:rPr>
              <a:t>went </a:t>
            </a:r>
            <a:r>
              <a:rPr lang="en-US" sz="2000">
                <a:solidFill>
                  <a:schemeClr val="bg1"/>
                </a:solidFill>
              </a:rPr>
              <a:t>to school, they always </a:t>
            </a:r>
            <a:r>
              <a:rPr lang="en-US" sz="2000" u="sng">
                <a:solidFill>
                  <a:schemeClr val="bg1"/>
                </a:solidFill>
              </a:rPr>
              <a:t>skipped</a:t>
            </a:r>
            <a:r>
              <a:rPr lang="en-US" sz="200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10244" name="Picture 4" descr="time4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381000"/>
            <a:ext cx="5895975" cy="1143000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>
                <a:solidFill>
                  <a:schemeClr val="bg1"/>
                </a:solidFill>
              </a:rPr>
              <a:t>IMPORTANT: "When clauses" happen first </a:t>
            </a: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Clauses are groups of words which have meaning but are not complete sentences. Some clauses begin with the word </a:t>
            </a:r>
            <a:r>
              <a:rPr lang="en-US" sz="2000" i="1">
                <a:solidFill>
                  <a:schemeClr val="bg1"/>
                </a:solidFill>
              </a:rPr>
              <a:t>when</a:t>
            </a:r>
            <a:r>
              <a:rPr lang="en-US" sz="2000">
                <a:solidFill>
                  <a:schemeClr val="bg1"/>
                </a:solidFill>
              </a:rPr>
              <a:t> such as "When I dropped my pen..." or "When class began..." These clauses are called "when clauses" and they are very important. The examples below contain "when clauses."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i="1">
                <a:solidFill>
                  <a:schemeClr val="bg1"/>
                </a:solidFill>
              </a:rPr>
              <a:t>Example:</a:t>
            </a:r>
            <a:r>
              <a:rPr lang="en-US" sz="200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When I </a:t>
            </a:r>
            <a:r>
              <a:rPr lang="en-US" sz="2000" u="sng">
                <a:solidFill>
                  <a:schemeClr val="bg1"/>
                </a:solidFill>
              </a:rPr>
              <a:t>paid</a:t>
            </a:r>
            <a:r>
              <a:rPr lang="en-US" sz="2000">
                <a:solidFill>
                  <a:schemeClr val="bg1"/>
                </a:solidFill>
              </a:rPr>
              <a:t> her one dollar, she </a:t>
            </a:r>
            <a:r>
              <a:rPr lang="en-US" sz="2000" u="sng">
                <a:solidFill>
                  <a:schemeClr val="bg1"/>
                </a:solidFill>
              </a:rPr>
              <a:t>answered</a:t>
            </a:r>
            <a:r>
              <a:rPr lang="en-US" sz="2000">
                <a:solidFill>
                  <a:schemeClr val="bg1"/>
                </a:solidFill>
              </a:rPr>
              <a:t> my question.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She </a:t>
            </a:r>
            <a:r>
              <a:rPr lang="en-US" sz="2000" u="sng">
                <a:solidFill>
                  <a:schemeClr val="bg1"/>
                </a:solidFill>
              </a:rPr>
              <a:t>answered</a:t>
            </a:r>
            <a:r>
              <a:rPr lang="en-US" sz="2000">
                <a:solidFill>
                  <a:schemeClr val="bg1"/>
                </a:solidFill>
              </a:rPr>
              <a:t> my question, when I </a:t>
            </a:r>
            <a:r>
              <a:rPr lang="en-US" sz="2000" u="sng">
                <a:solidFill>
                  <a:schemeClr val="bg1"/>
                </a:solidFill>
              </a:rPr>
              <a:t>paid</a:t>
            </a:r>
            <a:r>
              <a:rPr lang="en-US" sz="2000">
                <a:solidFill>
                  <a:schemeClr val="bg1"/>
                </a:solidFill>
              </a:rPr>
              <a:t> her one dollar.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endParaRPr lang="en-US" sz="20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   "When clauses" are important because they always happen first when both clauses are in the Simple Past. Both of the examples above mean the same thing. First, I paid her one dollar, and then, she answered my question. However, the example below has a different meaning. First, she answered my question, and then, I paid her a dollar.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i="1">
                <a:solidFill>
                  <a:schemeClr val="bg1"/>
                </a:solidFill>
              </a:rPr>
              <a:t>Example:</a:t>
            </a:r>
            <a:r>
              <a:rPr lang="en-US" sz="2000">
                <a:solidFill>
                  <a:schemeClr val="bg1"/>
                </a:solidFill>
              </a:rPr>
              <a:t>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/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I </a:t>
            </a:r>
            <a:r>
              <a:rPr lang="en-US" sz="2000" u="sng">
                <a:solidFill>
                  <a:schemeClr val="bg1"/>
                </a:solidFill>
              </a:rPr>
              <a:t>paid</a:t>
            </a:r>
            <a:r>
              <a:rPr lang="en-US" sz="2000">
                <a:solidFill>
                  <a:schemeClr val="bg1"/>
                </a:solidFill>
              </a:rPr>
              <a:t> her a dollar, when she </a:t>
            </a:r>
            <a:r>
              <a:rPr lang="en-US" sz="2000" u="sng">
                <a:solidFill>
                  <a:schemeClr val="bg1"/>
                </a:solidFill>
              </a:rPr>
              <a:t>answered</a:t>
            </a:r>
            <a:r>
              <a:rPr lang="en-US" sz="2000">
                <a:solidFill>
                  <a:schemeClr val="bg1"/>
                </a:solidFill>
              </a:rPr>
              <a:t> my question. </a:t>
            </a:r>
            <a:br>
              <a:rPr lang="en-US" sz="2000">
                <a:solidFill>
                  <a:schemeClr val="bg1"/>
                </a:solidFill>
              </a:rPr>
            </a:br>
            <a:endParaRPr 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Spelling with regular verbs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Most verbs form their past by adding ~ed to the verb. </a:t>
            </a:r>
            <a:r>
              <a:rPr lang="en-US">
                <a:solidFill>
                  <a:schemeClr val="bg1"/>
                </a:solidFill>
                <a:hlinkClick r:id="rId2"/>
              </a:rPr>
              <a:t>Here are spelling rules</a:t>
            </a:r>
            <a:r>
              <a:rPr lang="en-US">
                <a:solidFill>
                  <a:schemeClr val="bg1"/>
                </a:solidFill>
              </a:rPr>
              <a:t> that you should follow when forming the past tense. </a:t>
            </a:r>
          </a:p>
          <a:p>
            <a:r>
              <a:rPr lang="en-US">
                <a:solidFill>
                  <a:schemeClr val="bg1"/>
                </a:solidFill>
              </a:rPr>
              <a:t>walk + ed = walked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stay + ed = stayed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arrive + ed = arrived</a:t>
            </a:r>
            <a:br>
              <a:rPr lang="en-US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Irregular verbs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Some verbs have </a:t>
            </a:r>
            <a:r>
              <a:rPr lang="en-US">
                <a:solidFill>
                  <a:schemeClr val="bg1"/>
                </a:solidFill>
                <a:hlinkClick r:id="rId2"/>
              </a:rPr>
              <a:t>irregular past tense</a:t>
            </a:r>
            <a:r>
              <a:rPr lang="en-US">
                <a:solidFill>
                  <a:schemeClr val="bg1"/>
                </a:solidFill>
              </a:rPr>
              <a:t> forms that must be memorized. </a:t>
            </a: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bg1"/>
                </a:solidFill>
              </a:rPr>
              <a:t>Example:</a:t>
            </a: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bg1"/>
                </a:solidFill>
              </a:rPr>
              <a:t>   I eat breakfast everyday.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I ate breakfast this morning.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bg1"/>
                </a:solidFill>
              </a:rPr>
              <a:t>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I often ride my bike to school.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I rode my bike to school today. </a:t>
            </a:r>
            <a:br>
              <a:rPr lang="en-US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244</Words>
  <Application>Microsoft Office PowerPoint</Application>
  <PresentationFormat>Presentazione su schermo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Simple Past Tense</vt:lpstr>
      <vt:lpstr>Diapositiva 2</vt:lpstr>
      <vt:lpstr>Diapositiva 3</vt:lpstr>
      <vt:lpstr>Diapositiva 4</vt:lpstr>
      <vt:lpstr>Diapositiva 5</vt:lpstr>
      <vt:lpstr>Diapositiva 6</vt:lpstr>
      <vt:lpstr>Diapositiva 7</vt:lpstr>
      <vt:lpstr>Spelling with regular verbs</vt:lpstr>
      <vt:lpstr>Irregular verbs</vt:lpstr>
      <vt:lpstr>Negative form</vt:lpstr>
      <vt:lpstr>Question form</vt:lpstr>
      <vt:lpstr>Answering to questions </vt:lpstr>
    </vt:vector>
  </TitlesOfParts>
  <Company>YT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Past Tense</dc:title>
  <dc:creator>Y</dc:creator>
  <cp:lastModifiedBy>Anita</cp:lastModifiedBy>
  <cp:revision>15</cp:revision>
  <dcterms:created xsi:type="dcterms:W3CDTF">2003-04-08T18:17:16Z</dcterms:created>
  <dcterms:modified xsi:type="dcterms:W3CDTF">2020-03-25T08:33:02Z</dcterms:modified>
</cp:coreProperties>
</file>