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22"/>
  </p:notesMasterIdLst>
  <p:sldIdLst>
    <p:sldId id="256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embeddedFontLst>
    <p:embeddedFont>
      <p:font typeface="Open Sans" pitchFamily="34" charset="0"/>
      <p:regular r:id="rId23"/>
    </p:embeddedFont>
    <p:embeddedFont>
      <p:font typeface="Open Sans SemiBold" pitchFamily="34" charset="0"/>
      <p:bold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491037" y="4313237"/>
            <a:ext cx="3208337" cy="1185862"/>
          </a:xfrm>
          <a:prstGeom prst="rect">
            <a:avLst/>
          </a:prstGeom>
          <a:noFill/>
          <a:ln>
            <a:noFill/>
          </a:ln>
          <a:effectLst>
            <a:outerShdw blurRad="63500" dist="76200" dir="2700000">
              <a:srgbClr val="808080">
                <a:alpha val="69803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4173537" y="1371600"/>
            <a:ext cx="38830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  <a:effectLst>
            <a:outerShdw blurRad="63500" dist="76200" dir="2700000">
              <a:srgbClr val="808080">
                <a:alpha val="69803"/>
              </a:srgbClr>
            </a:outerShdw>
          </a:effectLst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  <a:effectLst>
            <a:outerShdw blurRad="63500" dist="76200" dir="2700000">
              <a:srgbClr val="808080">
                <a:alpha val="69803"/>
              </a:srgbClr>
            </a:outerShdw>
          </a:effectLst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 rot="5400000">
            <a:off x="9376569" y="-286543"/>
            <a:ext cx="1325563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 rot="5400000">
            <a:off x="4042569" y="-2839243"/>
            <a:ext cx="1325563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 rot="5400000">
            <a:off x="5917406" y="-3953669"/>
            <a:ext cx="357187" cy="1008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  <a:defRPr sz="3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None/>
              <a:defRPr sz="2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  <a:defRPr sz="12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Char char="•"/>
              <a:defRPr sz="2800"/>
            </a:lvl2pPr>
            <a:lvl3pPr marL="1371600" lvl="2" indent="-381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•"/>
              <a:defRPr sz="2400"/>
            </a:lvl3pPr>
            <a:lvl4pPr marL="1828800" lvl="3" indent="-355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Char char="•"/>
              <a:defRPr sz="2000"/>
            </a:lvl4pPr>
            <a:lvl5pPr marL="2286000" lvl="4" indent="-355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  <a:defRPr sz="12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 rot="5400000">
            <a:off x="5507832" y="2950369"/>
            <a:ext cx="4127500" cy="969963"/>
          </a:xfrm>
          <a:prstGeom prst="rect">
            <a:avLst/>
          </a:prstGeom>
          <a:noFill/>
          <a:ln>
            <a:noFill/>
          </a:ln>
          <a:effectLst>
            <a:outerShdw blurRad="63500" dist="76200" dir="2700000">
              <a:srgbClr val="808080">
                <a:alpha val="69803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 rot="5400000">
            <a:off x="3490119" y="2055019"/>
            <a:ext cx="4127500" cy="276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1055688" y="908050"/>
            <a:ext cx="4964112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2"/>
          </p:nvPr>
        </p:nvSpPr>
        <p:spPr>
          <a:xfrm>
            <a:off x="6172200" y="908050"/>
            <a:ext cx="4964113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 rot="5400000">
            <a:off x="6827044" y="2102644"/>
            <a:ext cx="6767512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 rot="5400000">
            <a:off x="1264444" y="-564356"/>
            <a:ext cx="6767512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 rot="5400000">
            <a:off x="3467100" y="-1257300"/>
            <a:ext cx="52578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  <a:defRPr sz="3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None/>
              <a:defRPr sz="2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  <a:defRPr sz="12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Char char="•"/>
              <a:defRPr sz="2800"/>
            </a:lvl2pPr>
            <a:lvl3pPr marL="1371600" lvl="2" indent="-381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•"/>
              <a:defRPr sz="2400"/>
            </a:lvl3pPr>
            <a:lvl4pPr marL="1828800" lvl="3" indent="-355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Char char="•"/>
              <a:defRPr sz="2000"/>
            </a:lvl4pPr>
            <a:lvl5pPr marL="2286000" lvl="4" indent="-355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  <a:defRPr sz="12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491037" y="4313237"/>
            <a:ext cx="3208337" cy="1185862"/>
          </a:xfrm>
          <a:prstGeom prst="rect">
            <a:avLst/>
          </a:prstGeom>
          <a:noFill/>
          <a:ln>
            <a:noFill/>
          </a:ln>
          <a:effectLst>
            <a:outerShdw blurRad="63500" dist="76200" dir="2700000">
              <a:srgbClr val="808080">
                <a:alpha val="69803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 rot="5400000">
            <a:off x="4743449" y="801687"/>
            <a:ext cx="2743200" cy="388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3"/>
          <p:cNvSpPr txBox="1">
            <a:spLocks noGrp="1"/>
          </p:cNvSpPr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4102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body" idx="2"/>
          </p:nvPr>
        </p:nvSpPr>
        <p:spPr>
          <a:xfrm>
            <a:off x="6172200" y="1600200"/>
            <a:ext cx="54102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1" name="Google Shape;151;p3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5"/>
          <p:cNvSpPr txBox="1">
            <a:spLocks noGrp="1"/>
          </p:cNvSpPr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  <a:effectLst>
            <a:outerShdw blurRad="63500" dist="76200" dir="2700000">
              <a:srgbClr val="808080">
                <a:alpha val="69803"/>
              </a:srgbClr>
            </a:outerShdw>
          </a:effectLst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  <a:defRPr sz="3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None/>
              <a:defRPr sz="2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  <a:defRPr sz="12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  <a:effectLst>
            <a:outerShdw blurRad="63500" dist="76200" dir="2700000">
              <a:srgbClr val="808080">
                <a:alpha val="69803"/>
              </a:srgbClr>
            </a:outerShdw>
          </a:effectLst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Char char="•"/>
              <a:defRPr sz="2800"/>
            </a:lvl2pPr>
            <a:lvl3pPr marL="1371600" lvl="2" indent="-381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•"/>
              <a:defRPr sz="2400"/>
            </a:lvl3pPr>
            <a:lvl4pPr marL="1828800" lvl="3" indent="-355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Char char="•"/>
              <a:defRPr sz="2000"/>
            </a:lvl4pPr>
            <a:lvl5pPr marL="2286000" lvl="4" indent="-355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sz="1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Open Sans"/>
              <a:buNone/>
              <a:defRPr sz="12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491037" y="4313237"/>
            <a:ext cx="3208337" cy="1185862"/>
          </a:xfrm>
          <a:prstGeom prst="rect">
            <a:avLst/>
          </a:prstGeom>
          <a:noFill/>
          <a:ln>
            <a:noFill/>
          </a:ln>
          <a:effectLst>
            <a:outerShdw blurRad="63500" dist="76200" dir="2700000">
              <a:srgbClr val="808080">
                <a:alpha val="69803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blurRad="63500" dist="76200" dir="2700000">
              <a:srgbClr val="808080">
                <a:alpha val="69803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sz="24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sz="20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None/>
              <a:defRPr sz="18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4491037" y="4313237"/>
            <a:ext cx="3208337" cy="1185862"/>
          </a:xfrm>
          <a:prstGeom prst="rect">
            <a:avLst/>
          </a:prstGeom>
          <a:noFill/>
          <a:ln>
            <a:noFill/>
          </a:ln>
          <a:effectLst>
            <a:outerShdw blurRad="63500" dist="76200" dir="2700000">
              <a:srgbClr val="808080">
                <a:alpha val="69803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73538" y="1371600"/>
            <a:ext cx="1865312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6191250" y="1371600"/>
            <a:ext cx="186531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A2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image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606212" y="6378575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491037" y="4313237"/>
            <a:ext cx="3208337" cy="1185862"/>
          </a:xfrm>
          <a:prstGeom prst="rect">
            <a:avLst/>
          </a:prstGeom>
          <a:noFill/>
          <a:ln>
            <a:noFill/>
          </a:ln>
          <a:effectLst>
            <a:outerShdw blurRad="63500" dist="76200" dir="2700000">
              <a:srgbClr val="808080">
                <a:alpha val="69803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73537" y="1371600"/>
            <a:ext cx="38830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A2A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59" name="Google Shape;59;p13" descr="image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587162" y="6388100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5" descr="image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606212" y="6383337"/>
            <a:ext cx="392112" cy="2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 txBox="1">
            <a:spLocks noGrp="1"/>
          </p:cNvSpPr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sz="1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7"/>
          <p:cNvPicPr preferRelativeResize="0"/>
          <p:nvPr/>
        </p:nvPicPr>
        <p:blipFill rotWithShape="1">
          <a:blip r:embed="rId3">
            <a:alphaModFix amt="69000"/>
          </a:blip>
          <a:srcRect t="12167" b="12445"/>
          <a:stretch/>
        </p:blipFill>
        <p:spPr>
          <a:xfrm>
            <a:off x="-4763" y="14288"/>
            <a:ext cx="12236451" cy="684371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65" name="Google Shape;165;p37"/>
          <p:cNvSpPr txBox="1"/>
          <p:nvPr/>
        </p:nvSpPr>
        <p:spPr>
          <a:xfrm>
            <a:off x="1316037" y="3044825"/>
            <a:ext cx="92837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 nazismo e la crisi degli Stati liberali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1812" y="2349500"/>
            <a:ext cx="5946775" cy="400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53"/>
          <p:cNvSpPr txBox="1"/>
          <p:nvPr/>
        </p:nvSpPr>
        <p:spPr>
          <a:xfrm>
            <a:off x="1055687" y="200025"/>
            <a:ext cx="64801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IL NAZISMO E LA CRISI DEGLI STATI LIBERALI/LA GERMANIA DI HITLER</a:t>
            </a:r>
            <a:endParaRPr/>
          </a:p>
        </p:txBody>
      </p:sp>
      <p:sp>
        <p:nvSpPr>
          <p:cNvPr id="280" name="Google Shape;280;p53"/>
          <p:cNvSpPr txBox="1"/>
          <p:nvPr/>
        </p:nvSpPr>
        <p:spPr>
          <a:xfrm>
            <a:off x="1076325" y="693737"/>
            <a:ext cx="10061575" cy="3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 culmine delle ostilità è la “</a:t>
            </a:r>
            <a:r>
              <a:rPr lang="en-US" sz="30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notte dei cristalli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”, in cui migliaia di negozi ebrei e sinagoghe vengono incendiati.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81" name="Google Shape;281;p53"/>
          <p:cNvSpPr txBox="1"/>
          <p:nvPr/>
        </p:nvSpPr>
        <p:spPr>
          <a:xfrm>
            <a:off x="1076325" y="2852737"/>
            <a:ext cx="5307012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050" y="2274887"/>
            <a:ext cx="5348287" cy="4075112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54"/>
          <p:cNvSpPr txBox="1"/>
          <p:nvPr/>
        </p:nvSpPr>
        <p:spPr>
          <a:xfrm>
            <a:off x="1055687" y="200025"/>
            <a:ext cx="64801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IL NAZISMO E LA CRISI DEGLI STATI LIBERALI/LA GERMANIA DI HITLER</a:t>
            </a:r>
            <a:endParaRPr/>
          </a:p>
        </p:txBody>
      </p:sp>
      <p:sp>
        <p:nvSpPr>
          <p:cNvPr id="288" name="Google Shape;288;p54"/>
          <p:cNvSpPr txBox="1"/>
          <p:nvPr/>
        </p:nvSpPr>
        <p:spPr>
          <a:xfrm>
            <a:off x="1076325" y="693737"/>
            <a:ext cx="10061575" cy="3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 mantenere il consenso Hitler costruisce un’enorme macchina di </a:t>
            </a:r>
            <a:r>
              <a:rPr lang="en-US" sz="3000" b="1" i="0" u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propaganda</a:t>
            </a: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affidata a Joseph Goebbels.</a:t>
            </a:r>
            <a:endParaRPr/>
          </a:p>
        </p:txBody>
      </p:sp>
      <p:sp>
        <p:nvSpPr>
          <p:cNvPr id="289" name="Google Shape;289;p54"/>
          <p:cNvSpPr txBox="1"/>
          <p:nvPr/>
        </p:nvSpPr>
        <p:spPr>
          <a:xfrm>
            <a:off x="6672262" y="2419350"/>
            <a:ext cx="4732337" cy="3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Come nell’Italia fascista, tutti i cittadini sono inquadrati in associazioni ispirate al nazismo, come la </a:t>
            </a:r>
            <a:r>
              <a:rPr lang="en-US" sz="3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Gioventù Hitleriana</a:t>
            </a: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5"/>
          <p:cNvSpPr txBox="1"/>
          <p:nvPr/>
        </p:nvSpPr>
        <p:spPr>
          <a:xfrm>
            <a:off x="1055687" y="200025"/>
            <a:ext cx="64801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IL NAZISMO E LA CRISI DEGLI STATI LIBERALI</a:t>
            </a:r>
            <a:endParaRPr/>
          </a:p>
        </p:txBody>
      </p:sp>
      <p:sp>
        <p:nvSpPr>
          <p:cNvPr id="295" name="Google Shape;295;p55"/>
          <p:cNvSpPr txBox="1"/>
          <p:nvPr/>
        </p:nvSpPr>
        <p:spPr>
          <a:xfrm>
            <a:off x="1055687" y="1557337"/>
            <a:ext cx="9793287" cy="3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crisi, la rinascita del nazionalismo e il timore delle rivoluzioni socialiste spingono altri Stati europei (Spagna, Portogallo, Iugoslavia, Austria, Ungheria, Bulgaria, Grecia e repubbliche baltiche) ad adottare politiche autoritarie e dittature violente.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Francia e Inghilterra rimangono democrazie liberali.</a:t>
            </a:r>
            <a:endParaRPr/>
          </a:p>
        </p:txBody>
      </p:sp>
      <p:sp>
        <p:nvSpPr>
          <p:cNvPr id="296" name="Google Shape;296;p55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en-US" sz="2100" b="1" i="0" u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L’EUROPA DIVISA TRA DITTATURE E DEMOCRAZIE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8537" y="1557337"/>
            <a:ext cx="5114925" cy="477361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6"/>
          <p:cNvSpPr txBox="1"/>
          <p:nvPr/>
        </p:nvSpPr>
        <p:spPr>
          <a:xfrm>
            <a:off x="1055687" y="271462"/>
            <a:ext cx="10080625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IL NAZISMO E LA CRISI DEGLI STATI LIBERALI/L’EUROPA DIVISA TRA DITTATURE E DEMOCRAZIE</a:t>
            </a:r>
            <a:endParaRPr/>
          </a:p>
        </p:txBody>
      </p:sp>
      <p:sp>
        <p:nvSpPr>
          <p:cNvPr id="303" name="Google Shape;303;p56"/>
          <p:cNvSpPr txBox="1"/>
          <p:nvPr/>
        </p:nvSpPr>
        <p:spPr>
          <a:xfrm>
            <a:off x="2855912" y="549275"/>
            <a:ext cx="7632700" cy="3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Democrazie e dittature negli anni Trenta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7"/>
          <p:cNvSpPr txBox="1"/>
          <p:nvPr/>
        </p:nvSpPr>
        <p:spPr>
          <a:xfrm>
            <a:off x="1055687" y="271462"/>
            <a:ext cx="10080625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IL NAZISMO E LA CRISI DEGLI STATI LIBERALI/L’EUROPA DIVISA TRA DITTATURE E DEMOCRAZIE</a:t>
            </a:r>
            <a:endParaRPr/>
          </a:p>
        </p:txBody>
      </p:sp>
      <p:sp>
        <p:nvSpPr>
          <p:cNvPr id="309" name="Google Shape;309;p57"/>
          <p:cNvSpPr txBox="1"/>
          <p:nvPr/>
        </p:nvSpPr>
        <p:spPr>
          <a:xfrm>
            <a:off x="1057275" y="765175"/>
            <a:ext cx="9793287" cy="3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collaborazione tra Italia e Germania contro la Società delle Nazioni inizia nel 1935 e nel 1936 sfocia in un accordo, l’Asse Roma-Berlino. L’anno dopo, con l’aggiunta del Giappone, si trasforma nell’</a:t>
            </a:r>
            <a:r>
              <a:rPr lang="en-US" sz="3000" b="1" i="0" u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Asse Roma-Berlino-Tokyo</a:t>
            </a: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Nel 1939 Italia e Germania firmano anche il </a:t>
            </a:r>
            <a:r>
              <a:rPr lang="en-US" sz="3000" b="1" i="0" u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Patto d’Acciaio</a:t>
            </a: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un patto di sostegno reciproco in caso di guerra. Mussolini dipende sempre più da Hitler.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25" y="3802062"/>
            <a:ext cx="4319587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8"/>
          <p:cNvSpPr txBox="1"/>
          <p:nvPr/>
        </p:nvSpPr>
        <p:spPr>
          <a:xfrm>
            <a:off x="1055687" y="271462"/>
            <a:ext cx="10080625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IL NAZISMO E LA CRISI DEGLI STATI LIBERALI/L’EUROPA DIVISA TRA DITTATURE E DEMOCRAZIE</a:t>
            </a:r>
            <a:endParaRPr/>
          </a:p>
        </p:txBody>
      </p:sp>
      <p:sp>
        <p:nvSpPr>
          <p:cNvPr id="316" name="Google Shape;316;p58"/>
          <p:cNvSpPr txBox="1"/>
          <p:nvPr/>
        </p:nvSpPr>
        <p:spPr>
          <a:xfrm>
            <a:off x="1057275" y="765175"/>
            <a:ext cx="9793287" cy="3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Nel 1936 in Spagna, il generale </a:t>
            </a:r>
            <a:r>
              <a:rPr lang="en-US" sz="3000" b="1" i="0" u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Francisco Franco </a:t>
            </a: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dà inizio ad una sanguinosa </a:t>
            </a:r>
            <a:r>
              <a:rPr lang="en-US" sz="3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guerra civile</a:t>
            </a: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Appoggiato dalla Falange, un partito di ispirazione fascista, Franco ottiene l’aiuto di Hitler e Mussolini.</a:t>
            </a:r>
            <a:endParaRPr/>
          </a:p>
        </p:txBody>
      </p:sp>
      <p:sp>
        <p:nvSpPr>
          <p:cNvPr id="317" name="Google Shape;317;p58"/>
          <p:cNvSpPr txBox="1"/>
          <p:nvPr/>
        </p:nvSpPr>
        <p:spPr>
          <a:xfrm>
            <a:off x="5648325" y="3497262"/>
            <a:ext cx="5472112" cy="3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Nel 1939, con la vittoria di Franco, in Spagna si afferma una dittatura di destra che durerà quasi quarant’anni.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687" y="836612"/>
            <a:ext cx="10080625" cy="45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9"/>
          <p:cNvSpPr txBox="1"/>
          <p:nvPr/>
        </p:nvSpPr>
        <p:spPr>
          <a:xfrm>
            <a:off x="1055687" y="271462"/>
            <a:ext cx="10080625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IL NAZISMO E LA CRISI DEGLI STATI LIBERALI/L’EUROPA DIVISA TRA DITTATURE E DEMOCRAZIE</a:t>
            </a:r>
            <a:endParaRPr/>
          </a:p>
        </p:txBody>
      </p:sp>
      <p:sp>
        <p:nvSpPr>
          <p:cNvPr id="324" name="Google Shape;324;p59"/>
          <p:cNvSpPr txBox="1"/>
          <p:nvPr/>
        </p:nvSpPr>
        <p:spPr>
          <a:xfrm>
            <a:off x="1055687" y="5516562"/>
            <a:ext cx="9864725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 bombardamento di Guernica durante la guerra civile spagnola nel celebre quadro </a:t>
            </a:r>
            <a:r>
              <a:rPr lang="en-US" sz="1800" b="0" i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Guernica </a:t>
            </a:r>
            <a:r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 Pablo Picasso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0"/>
          <p:cNvSpPr txBox="1"/>
          <p:nvPr/>
        </p:nvSpPr>
        <p:spPr>
          <a:xfrm>
            <a:off x="1055687" y="200025"/>
            <a:ext cx="64801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IL NAZISMO E LA CRISI DEGLI STATI LIBERALI</a:t>
            </a:r>
            <a:endParaRPr/>
          </a:p>
        </p:txBody>
      </p:sp>
      <p:sp>
        <p:nvSpPr>
          <p:cNvPr id="330" name="Google Shape;330;p60"/>
          <p:cNvSpPr txBox="1"/>
          <p:nvPr/>
        </p:nvSpPr>
        <p:spPr>
          <a:xfrm>
            <a:off x="1055687" y="1916112"/>
            <a:ext cx="3816350" cy="3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Nel 1938 Hitler decide di realizzare il suo piano della “Grande Germania” e annette l’Austria.</a:t>
            </a:r>
            <a:endParaRPr/>
          </a:p>
        </p:txBody>
      </p:sp>
      <p:sp>
        <p:nvSpPr>
          <p:cNvPr id="331" name="Google Shape;331;p60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en-US" sz="2100" b="1" i="0" u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LA GUERRA È SEMPRE PIÙ VICINA</a:t>
            </a:r>
            <a:endParaRPr/>
          </a:p>
        </p:txBody>
      </p:sp>
      <p:pic>
        <p:nvPicPr>
          <p:cNvPr id="332" name="Google Shape;332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8587" y="1492250"/>
            <a:ext cx="5927725" cy="463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1"/>
          <p:cNvSpPr txBox="1"/>
          <p:nvPr/>
        </p:nvSpPr>
        <p:spPr>
          <a:xfrm>
            <a:off x="1055687" y="200025"/>
            <a:ext cx="885666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IL NAZISMO E LA CRISI DEGLI STATI LIBERALI/LA GUERRA È SEMPRE PIÙ VICINA</a:t>
            </a:r>
            <a:endParaRPr/>
          </a:p>
        </p:txBody>
      </p:sp>
      <p:sp>
        <p:nvSpPr>
          <p:cNvPr id="338" name="Google Shape;338;p61"/>
          <p:cNvSpPr txBox="1"/>
          <p:nvPr/>
        </p:nvSpPr>
        <p:spPr>
          <a:xfrm>
            <a:off x="1073150" y="727075"/>
            <a:ext cx="10063162" cy="165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Alla </a:t>
            </a:r>
            <a:r>
              <a:rPr lang="en-US" sz="3000" b="1" i="0" u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Conferenza di Monaco </a:t>
            </a: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(1938), Hitler ottiene, con la mediazione di Mussolini, la regione dei Sudeti da parte di Francia e Inghilterra. Nel 1939 Hitler occupa Boemia e Moravia.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Nel 1939 la Germania di Hitler e la Russia di Stalin stringono un patto di non aggressione (</a:t>
            </a:r>
            <a:r>
              <a:rPr lang="en-US" sz="3000" b="1" i="0" u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Patto Molotov-Ribbentrop</a:t>
            </a:r>
            <a:r>
              <a:rPr lang="en-US" sz="3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), suscitando lo sconcerto del mondo intero, soprattutto dei partiti socialisti e comunisti europei.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5"/>
          <p:cNvSpPr txBox="1"/>
          <p:nvPr/>
        </p:nvSpPr>
        <p:spPr>
          <a:xfrm>
            <a:off x="1055687" y="200025"/>
            <a:ext cx="64801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IL NAZISMO E LA CRISI DEGLI STATI LIBERALI</a:t>
            </a:r>
            <a:endParaRPr/>
          </a:p>
        </p:txBody>
      </p:sp>
      <p:sp>
        <p:nvSpPr>
          <p:cNvPr id="223" name="Google Shape;223;p45"/>
          <p:cNvSpPr txBox="1"/>
          <p:nvPr/>
        </p:nvSpPr>
        <p:spPr>
          <a:xfrm>
            <a:off x="1055687" y="1354137"/>
            <a:ext cx="10080625" cy="3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Dopo la Grande Guerra, in Germania viene proclamata la </a:t>
            </a:r>
            <a:r>
              <a:rPr lang="en-US" sz="30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repubblica di Weimar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con una Costituzione democratica, parlamentare e federale.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situazione è difficile dal punto di vista economico, sociale e politico. Il valore della moneta tedesca, il marco, crolla e i prezzi dei beni di prima necessità salgono moltissimo. </a:t>
            </a:r>
            <a:endParaRPr/>
          </a:p>
        </p:txBody>
      </p:sp>
      <p:sp>
        <p:nvSpPr>
          <p:cNvPr id="224" name="Google Shape;224;p45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en-US" sz="2100" b="1" i="0" u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LA CRISI DELLA GERMANIA FAVORISCE L’ASCESA DEL NAZISMO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6"/>
          <p:cNvSpPr txBox="1"/>
          <p:nvPr/>
        </p:nvSpPr>
        <p:spPr>
          <a:xfrm>
            <a:off x="1066800" y="188912"/>
            <a:ext cx="100806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IL NAZISMO E LA CRISI DEGLI STATI LIBERALI/LA CRISI DELLA GERMANIA FAVORISCE L’ASCESA DEL NAZISMO</a:t>
            </a:r>
            <a:endParaRPr/>
          </a:p>
        </p:txBody>
      </p:sp>
      <p:sp>
        <p:nvSpPr>
          <p:cNvPr id="230" name="Google Shape;230;p46"/>
          <p:cNvSpPr txBox="1"/>
          <p:nvPr/>
        </p:nvSpPr>
        <p:spPr>
          <a:xfrm>
            <a:off x="1066800" y="692150"/>
            <a:ext cx="10080625" cy="3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Iniziano ad emergere movimenti nazionalisti e partiti antidemocratici di destra: reclamano un governo autoritario che restituisca al Paese la grandezza passata.</a:t>
            </a:r>
            <a:endParaRPr/>
          </a:p>
        </p:txBody>
      </p:sp>
      <p:pic>
        <p:nvPicPr>
          <p:cNvPr id="231" name="Google Shape;231;p46"/>
          <p:cNvPicPr preferRelativeResize="0"/>
          <p:nvPr/>
        </p:nvPicPr>
        <p:blipFill rotWithShape="1">
          <a:blip r:embed="rId3">
            <a:alphaModFix/>
          </a:blip>
          <a:srcRect l="44097" t="32832" r="20485" b="18885"/>
          <a:stretch/>
        </p:blipFill>
        <p:spPr>
          <a:xfrm>
            <a:off x="1066800" y="3141662"/>
            <a:ext cx="3457575" cy="324008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6"/>
          <p:cNvSpPr txBox="1"/>
          <p:nvPr/>
        </p:nvSpPr>
        <p:spPr>
          <a:xfrm>
            <a:off x="4800600" y="2868612"/>
            <a:ext cx="6346825" cy="3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Adolf Hitler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il leader del Partito nazionalsocialista dei lavoratori tedeschi, o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Partito nazista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promette di ristabilire l’ordine e la potenza della Germania.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7"/>
          <p:cNvSpPr txBox="1"/>
          <p:nvPr/>
        </p:nvSpPr>
        <p:spPr>
          <a:xfrm>
            <a:off x="1066800" y="188912"/>
            <a:ext cx="100806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IL NAZISMO E LA CRISI DEGLI STATI LIBERALI/LA CRISI DELLA GERMANIA FAVORISCE L’ASCESA DEL NAZISMO</a:t>
            </a:r>
            <a:endParaRPr/>
          </a:p>
        </p:txBody>
      </p:sp>
      <p:sp>
        <p:nvSpPr>
          <p:cNvPr id="238" name="Google Shape;238;p47"/>
          <p:cNvSpPr txBox="1"/>
          <p:nvPr/>
        </p:nvSpPr>
        <p:spPr>
          <a:xfrm>
            <a:off x="1066800" y="692150"/>
            <a:ext cx="10080625" cy="3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 partito nazista si ispira a </a:t>
            </a:r>
            <a:r>
              <a:rPr lang="en-US" sz="30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idee ultranazionaliste e razziste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in particolare antisemite. Sostiene la superiorità dei popoli nordici (ariani), in particolare i Tedeschi, che hanno diritto a uno “</a:t>
            </a:r>
            <a:r>
              <a:rPr lang="en-US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spazio vitale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 in Europa. Hitler vuole dar vita alla “Grande Germania” e secondo lui l’ostacolo principale è rappresentato dagli Ebrei, considerati membri di una razza inferiore e responsabili della crisi dell’Occidente.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6750" y="2276475"/>
            <a:ext cx="5400675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8"/>
          <p:cNvSpPr txBox="1"/>
          <p:nvPr/>
        </p:nvSpPr>
        <p:spPr>
          <a:xfrm>
            <a:off x="1055687" y="236537"/>
            <a:ext cx="100806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IL NAZISMO E LA CRISI DEGLI STATI LIBERALI/LA CRISI DELLA GERMANIA FAVORISCE L’ASCESA DEL NAZISMO</a:t>
            </a:r>
            <a:endParaRPr/>
          </a:p>
        </p:txBody>
      </p:sp>
      <p:sp>
        <p:nvSpPr>
          <p:cNvPr id="245" name="Google Shape;245;p48"/>
          <p:cNvSpPr txBox="1"/>
          <p:nvPr/>
        </p:nvSpPr>
        <p:spPr>
          <a:xfrm>
            <a:off x="1066800" y="692150"/>
            <a:ext cx="10080625" cy="3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</a:t>
            </a:r>
            <a:r>
              <a:rPr lang="en-US" sz="30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antisemitismo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(= odio verso gli Ebrei) è molto diffuso in Europa. Un memoriale falso, “I protocolli dei savi di Sion”,</a:t>
            </a:r>
            <a:endParaRPr/>
          </a:p>
        </p:txBody>
      </p:sp>
      <p:sp>
        <p:nvSpPr>
          <p:cNvPr id="246" name="Google Shape;246;p48"/>
          <p:cNvSpPr txBox="1"/>
          <p:nvPr/>
        </p:nvSpPr>
        <p:spPr>
          <a:xfrm>
            <a:off x="1055687" y="2133600"/>
            <a:ext cx="4535487" cy="418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alimenta l’idea che gli Ebrei avessero ordito un complotto per impadronirsi del mondo e che fossero i responsabili della crisi europea.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9"/>
          <p:cNvSpPr txBox="1"/>
          <p:nvPr/>
        </p:nvSpPr>
        <p:spPr>
          <a:xfrm>
            <a:off x="1055687" y="200025"/>
            <a:ext cx="64801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IL NAZISMO E LA CRISI DEGLI STATI LIBERALI</a:t>
            </a:r>
            <a:endParaRPr/>
          </a:p>
        </p:txBody>
      </p:sp>
      <p:sp>
        <p:nvSpPr>
          <p:cNvPr id="252" name="Google Shape;252;p49"/>
          <p:cNvSpPr txBox="1"/>
          <p:nvPr/>
        </p:nvSpPr>
        <p:spPr>
          <a:xfrm>
            <a:off x="1055687" y="1354137"/>
            <a:ext cx="10080625" cy="3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nazisti si servono di due organizzazioni paramilitari: le </a:t>
            </a:r>
            <a:r>
              <a:rPr lang="en-US" sz="30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SA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(Squadre d’Assalto) e le </a:t>
            </a:r>
            <a:r>
              <a:rPr lang="en-US" sz="30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SS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(Squadre di protezione). In un clima di violenze e intimidazioni, nel 1933 Hitler diventa il capo del governo.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Dopo l’incendio del parlamento tedesco, ordinato probabilmente dallo stesso Hitler, vengono emanate leggi eccezionali che limitano la libertà di riunione e di stampa.</a:t>
            </a:r>
            <a:endParaRPr/>
          </a:p>
        </p:txBody>
      </p:sp>
      <p:sp>
        <p:nvSpPr>
          <p:cNvPr id="253" name="Google Shape;253;p49"/>
          <p:cNvSpPr txBox="1">
            <a:spLocks noGrp="1"/>
          </p:cNvSpPr>
          <p:nvPr>
            <p:ph type="body" idx="1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lang="en-US" sz="2100" b="1" i="0" u="none">
                <a:solidFill>
                  <a:srgbClr val="F3CF6D"/>
                </a:solidFill>
                <a:latin typeface="Arial"/>
                <a:ea typeface="Arial"/>
                <a:cs typeface="Arial"/>
                <a:sym typeface="Arial"/>
              </a:rPr>
              <a:t>LA GERMANIA DI HITLER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0"/>
          <p:cNvSpPr txBox="1"/>
          <p:nvPr/>
        </p:nvSpPr>
        <p:spPr>
          <a:xfrm>
            <a:off x="1055687" y="200025"/>
            <a:ext cx="64801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IL NAZISMO E LA CRISI DEGLI STATI LIBERALI/LA GERMANIA DI HITLER</a:t>
            </a:r>
            <a:endParaRPr/>
          </a:p>
        </p:txBody>
      </p:sp>
      <p:sp>
        <p:nvSpPr>
          <p:cNvPr id="259" name="Google Shape;259;p50"/>
          <p:cNvSpPr txBox="1"/>
          <p:nvPr/>
        </p:nvSpPr>
        <p:spPr>
          <a:xfrm>
            <a:off x="1055687" y="981075"/>
            <a:ext cx="10080625" cy="3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Hitler acquisisce pieni poteri diventano il </a:t>
            </a:r>
            <a:r>
              <a:rPr lang="en-US" sz="3000" b="1" i="1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Führer</a:t>
            </a:r>
            <a:r>
              <a:rPr lang="en-US" sz="30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(= guida), il capo assoluto della Germania.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Inizia la dittatura: il Partito nazista diventa il partito unico e viene imposta la censura. Durante la “notte dei lunghi coltelli” vengono eliminati i potenziali oppositori del regime, soprattutto Ebrei, e le personalità delle SA che avevano troppo potere.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1"/>
          <p:cNvSpPr txBox="1"/>
          <p:nvPr/>
        </p:nvSpPr>
        <p:spPr>
          <a:xfrm>
            <a:off x="1055687" y="200025"/>
            <a:ext cx="64801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IL NAZISMO E LA CRISI DEGLI STATI LIBERALI/LA GERMANIA DI HITLER</a:t>
            </a:r>
            <a:endParaRPr/>
          </a:p>
        </p:txBody>
      </p:sp>
      <p:sp>
        <p:nvSpPr>
          <p:cNvPr id="265" name="Google Shape;265;p51"/>
          <p:cNvSpPr txBox="1"/>
          <p:nvPr/>
        </p:nvSpPr>
        <p:spPr>
          <a:xfrm>
            <a:off x="1076325" y="693737"/>
            <a:ext cx="10080625" cy="3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Nasce il Terzo Reich, in cui il Partito nazista e lo Stato coincidono. L’obiettivo di Hitler è il dominio del mondo attraverso una politica di riarmo del Paese: viene impiegato tutto il potenziale economico e industriale della Germania. </a:t>
            </a:r>
            <a:endParaRPr/>
          </a:p>
        </p:txBody>
      </p:sp>
      <p:sp>
        <p:nvSpPr>
          <p:cNvPr id="266" name="Google Shape;266;p51"/>
          <p:cNvSpPr txBox="1"/>
          <p:nvPr/>
        </p:nvSpPr>
        <p:spPr>
          <a:xfrm>
            <a:off x="1073150" y="3644900"/>
            <a:ext cx="10063162" cy="2736850"/>
          </a:xfrm>
          <a:prstGeom prst="rect">
            <a:avLst/>
          </a:prstGeom>
          <a:noFill/>
          <a:ln w="38100" cap="flat" cmpd="sng">
            <a:solidFill>
              <a:srgbClr val="B6D9C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A4B3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47A4B3"/>
                </a:solidFill>
                <a:latin typeface="Arial"/>
                <a:ea typeface="Arial"/>
                <a:cs typeface="Arial"/>
                <a:sym typeface="Arial"/>
              </a:rPr>
              <a:t>Totalitarismo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Tentativo esercitato dallo Stato di controllare tutti gli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EA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ambiti della vita dei cittadini da parte dei regimi del Novecento: fascismo, nazismo e comunismo sovietico. I metodi totalitari sono la violenta repressione del dissenso, il controllo dell’informazione, la propaganda e il militarismo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2"/>
          <p:cNvSpPr txBox="1"/>
          <p:nvPr/>
        </p:nvSpPr>
        <p:spPr>
          <a:xfrm>
            <a:off x="1055687" y="200025"/>
            <a:ext cx="64801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IL NAZISMO E LA CRISI DEGLI STATI LIBERALI/LA GERMANIA DI HITLER</a:t>
            </a:r>
            <a:endParaRPr/>
          </a:p>
        </p:txBody>
      </p:sp>
      <p:sp>
        <p:nvSpPr>
          <p:cNvPr id="272" name="Google Shape;272;p52"/>
          <p:cNvSpPr txBox="1"/>
          <p:nvPr/>
        </p:nvSpPr>
        <p:spPr>
          <a:xfrm>
            <a:off x="1076325" y="693737"/>
            <a:ext cx="10080625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Inizia la persecuzione degli Ebrei. Nel 1935, con le </a:t>
            </a:r>
            <a:r>
              <a:rPr lang="en-US" sz="3000" b="1" i="0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Leggi di Norimberga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gli Ebrei perdono i diritti civili e politici e vengono vietati i matrimoni tra Ebrei e Tedeschi ariani.</a:t>
            </a:r>
            <a:endParaRPr/>
          </a:p>
        </p:txBody>
      </p:sp>
      <p:sp>
        <p:nvSpPr>
          <p:cNvPr id="273" name="Google Shape;273;p52"/>
          <p:cNvSpPr txBox="1"/>
          <p:nvPr/>
        </p:nvSpPr>
        <p:spPr>
          <a:xfrm>
            <a:off x="1076325" y="2852737"/>
            <a:ext cx="10080625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Dal 1938 vengono esclusi dalle attività commerciali e produttive. Intere famiglie vengono inviate nei campi di concentramento (</a:t>
            </a:r>
            <a:r>
              <a:rPr lang="en-US" sz="3000" b="1" i="1" u="none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Lager</a:t>
            </a:r>
            <a:r>
              <a:rPr lang="en-U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): qui sono internati anche oppositori politici, omosessuali, malati di mente, disabili e zingari, persone considerate pericolose o inutili.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UOTA - COPERTINA-numero sfondo img">
  <a:themeElements>
    <a:clrScheme name="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CACAC"/>
      </a:accent3>
      <a:accent4>
        <a:srgbClr val="000000"/>
      </a:accent4>
      <a:accent5>
        <a:srgbClr val="B0BCDE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UOTA - NEG-bastoni-PARAGRAFO-con-titoletto (paragrafo graziato)">
  <a:themeElements>
    <a:clrScheme name="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CACAC"/>
      </a:accent3>
      <a:accent4>
        <a:srgbClr val="000000"/>
      </a:accent4>
      <a:accent5>
        <a:srgbClr val="B0BCDE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UOTA">
  <a:themeElements>
    <a:clrScheme name="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CACAC"/>
      </a:accent3>
      <a:accent4>
        <a:srgbClr val="000000"/>
      </a:accent4>
      <a:accent5>
        <a:srgbClr val="B0BCDE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1093</Words>
  <Application>Microsoft Office PowerPoint</Application>
  <PresentationFormat>Personalizzato</PresentationFormat>
  <Paragraphs>54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Open Sans</vt:lpstr>
      <vt:lpstr>Open Sans SemiBold</vt:lpstr>
      <vt:lpstr>Calibri</vt:lpstr>
      <vt:lpstr>VUOTA - COPERTINA-numero sfondo img</vt:lpstr>
      <vt:lpstr>VUOTA - NEG-bastoni-PARAGRAFO-con-titoletto (paragrafo graziato)</vt:lpstr>
      <vt:lpstr>VUOTA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GIUSI</dc:creator>
  <cp:lastModifiedBy>GIUSI</cp:lastModifiedBy>
  <cp:revision>2</cp:revision>
  <dcterms:modified xsi:type="dcterms:W3CDTF">2021-02-09T08:28:40Z</dcterms:modified>
</cp:coreProperties>
</file>