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13"/>
  </p:notesMasterIdLst>
  <p:sldIdLst>
    <p:sldId id="256" r:id="rId4"/>
    <p:sldId id="257" r:id="rId5"/>
    <p:sldId id="259" r:id="rId6"/>
    <p:sldId id="261" r:id="rId7"/>
    <p:sldId id="262" r:id="rId8"/>
    <p:sldId id="263" r:id="rId9"/>
    <p:sldId id="264" r:id="rId10"/>
    <p:sldId id="265" r:id="rId11"/>
    <p:sldId id="269" r:id="rId12"/>
  </p:sldIdLst>
  <p:sldSz cx="12192000" cy="6858000"/>
  <p:notesSz cx="6858000" cy="9144000"/>
  <p:embeddedFontLst>
    <p:embeddedFont>
      <p:font typeface="Open Sans" pitchFamily="34" charset="0"/>
      <p:regular r:id="rId14"/>
    </p:embeddedFont>
    <p:embeddedFont>
      <p:font typeface="Open Sans SemiBold" pitchFamily="34" charset="0"/>
      <p:bold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4491037" y="4313237"/>
            <a:ext cx="3208337" cy="1185862"/>
          </a:xfrm>
          <a:prstGeom prst="rect">
            <a:avLst/>
          </a:prstGeom>
          <a:noFill/>
          <a:ln>
            <a:noFill/>
          </a:ln>
          <a:effectLst>
            <a:outerShdw blurRad="63500" dist="76200" dir="2700000">
              <a:srgbClr val="808080">
                <a:alpha val="69803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4173537" y="1371600"/>
            <a:ext cx="38830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  <a:effectLst>
            <a:outerShdw blurRad="63500" dist="76200" dir="2700000">
              <a:srgbClr val="808080">
                <a:alpha val="69803"/>
              </a:srgbClr>
            </a:outerShdw>
          </a:effectLst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  <a:effectLst>
            <a:outerShdw blurRad="63500" dist="76200" dir="2700000">
              <a:srgbClr val="808080">
                <a:alpha val="69803"/>
              </a:srgbClr>
            </a:outerShdw>
          </a:effectLst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None/>
              <a:defRPr sz="2400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0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18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16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1055687" y="908050"/>
            <a:ext cx="10080625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 rot="5400000">
            <a:off x="9376569" y="-286543"/>
            <a:ext cx="1325563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 rot="5400000">
            <a:off x="4042569" y="-2839243"/>
            <a:ext cx="1325563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 rot="5400000">
            <a:off x="5917406" y="-3953669"/>
            <a:ext cx="357187" cy="1008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Open Sans"/>
              <a:buNone/>
              <a:defRPr sz="32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pen Sans"/>
              <a:buNone/>
              <a:defRPr sz="2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None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sz="1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Open Sans"/>
              <a:buNone/>
              <a:defRPr sz="12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pen Sans"/>
              <a:buChar char="•"/>
              <a:defRPr sz="2800"/>
            </a:lvl2pPr>
            <a:lvl3pPr marL="1371600" lvl="2" indent="-3810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•"/>
              <a:defRPr sz="2400"/>
            </a:lvl3pPr>
            <a:lvl4pPr marL="1828800" lvl="3" indent="-355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Char char="•"/>
              <a:defRPr sz="2000"/>
            </a:lvl4pPr>
            <a:lvl5pPr marL="2286000" lvl="4" indent="-355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sz="1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Open Sans"/>
              <a:buNone/>
              <a:defRPr sz="12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None/>
              <a:defRPr sz="2400" b="1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000" b="1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1800" b="1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1600" b="1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None/>
              <a:defRPr sz="2400" b="1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000" b="1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1800" b="1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1600" b="1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 rot="5400000">
            <a:off x="5507832" y="2950369"/>
            <a:ext cx="4127500" cy="969963"/>
          </a:xfrm>
          <a:prstGeom prst="rect">
            <a:avLst/>
          </a:prstGeom>
          <a:noFill/>
          <a:ln>
            <a:noFill/>
          </a:ln>
          <a:effectLst>
            <a:outerShdw blurRad="63500" dist="76200" dir="2700000">
              <a:srgbClr val="808080">
                <a:alpha val="69803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 rot="5400000">
            <a:off x="3490119" y="2055019"/>
            <a:ext cx="4127500" cy="2760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body" idx="1"/>
          </p:nvPr>
        </p:nvSpPr>
        <p:spPr>
          <a:xfrm>
            <a:off x="1055688" y="908050"/>
            <a:ext cx="4964112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body" idx="2"/>
          </p:nvPr>
        </p:nvSpPr>
        <p:spPr>
          <a:xfrm>
            <a:off x="6172200" y="908050"/>
            <a:ext cx="4964113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02" name="Google Shape;10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06" name="Google Shape;106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None/>
              <a:defRPr sz="2400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0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18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16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2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>
            <a:spLocks noGrp="1"/>
          </p:cNvSpPr>
          <p:nvPr>
            <p:ph type="title"/>
          </p:nvPr>
        </p:nvSpPr>
        <p:spPr>
          <a:xfrm rot="5400000">
            <a:off x="6827044" y="2102644"/>
            <a:ext cx="6767512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6"/>
          <p:cNvSpPr txBox="1">
            <a:spLocks noGrp="1"/>
          </p:cNvSpPr>
          <p:nvPr>
            <p:ph type="body" idx="1"/>
          </p:nvPr>
        </p:nvSpPr>
        <p:spPr>
          <a:xfrm rot="5400000">
            <a:off x="1264444" y="-564356"/>
            <a:ext cx="6767512" cy="80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>
            <a:spLocks noGrp="1"/>
          </p:cNvSpPr>
          <p:nvPr>
            <p:ph type="title"/>
          </p:nvPr>
        </p:nvSpPr>
        <p:spPr>
          <a:xfrm>
            <a:off x="609600" y="90487"/>
            <a:ext cx="10972800" cy="150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7"/>
          <p:cNvSpPr txBox="1">
            <a:spLocks noGrp="1"/>
          </p:cNvSpPr>
          <p:nvPr>
            <p:ph type="body" idx="1"/>
          </p:nvPr>
        </p:nvSpPr>
        <p:spPr>
          <a:xfrm rot="5400000">
            <a:off x="3467100" y="-1257300"/>
            <a:ext cx="525780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2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Open Sans"/>
              <a:buNone/>
              <a:defRPr sz="32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pen Sans"/>
              <a:buNone/>
              <a:defRPr sz="2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None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sz="1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Open Sans"/>
              <a:buNone/>
              <a:defRPr sz="12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5" name="Google Shape;125;p2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pen Sans"/>
              <a:buChar char="•"/>
              <a:defRPr sz="2800"/>
            </a:lvl2pPr>
            <a:lvl3pPr marL="1371600" lvl="2" indent="-3810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•"/>
              <a:defRPr sz="2400"/>
            </a:lvl3pPr>
            <a:lvl4pPr marL="1828800" lvl="3" indent="-355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Char char="•"/>
              <a:defRPr sz="2000"/>
            </a:lvl4pPr>
            <a:lvl5pPr marL="2286000" lvl="4" indent="-355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9" name="Google Shape;129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sz="1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Open Sans"/>
              <a:buNone/>
              <a:defRPr sz="12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0" name="Google Shape;130;p2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90487"/>
            <a:ext cx="10972800" cy="150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None/>
              <a:defRPr sz="2400" b="1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000" b="1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1800" b="1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1600" b="1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9" name="Google Shape;139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None/>
              <a:defRPr sz="2400" b="1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000" b="1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1800" b="1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1600" b="1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4491037" y="4313237"/>
            <a:ext cx="3208337" cy="1185862"/>
          </a:xfrm>
          <a:prstGeom prst="rect">
            <a:avLst/>
          </a:prstGeom>
          <a:noFill/>
          <a:ln>
            <a:noFill/>
          </a:ln>
          <a:effectLst>
            <a:outerShdw blurRad="63500" dist="76200" dir="2700000">
              <a:srgbClr val="808080">
                <a:alpha val="69803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 rot="5400000">
            <a:off x="4743449" y="801687"/>
            <a:ext cx="2743200" cy="388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3"/>
          <p:cNvSpPr txBox="1">
            <a:spLocks noGrp="1"/>
          </p:cNvSpPr>
          <p:nvPr>
            <p:ph type="title"/>
          </p:nvPr>
        </p:nvSpPr>
        <p:spPr>
          <a:xfrm>
            <a:off x="609600" y="90487"/>
            <a:ext cx="10972800" cy="150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4102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33"/>
          <p:cNvSpPr txBox="1">
            <a:spLocks noGrp="1"/>
          </p:cNvSpPr>
          <p:nvPr>
            <p:ph type="body" idx="2"/>
          </p:nvPr>
        </p:nvSpPr>
        <p:spPr>
          <a:xfrm>
            <a:off x="6172200" y="1600200"/>
            <a:ext cx="54102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1" name="Google Shape;151;p3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5"/>
          <p:cNvSpPr txBox="1">
            <a:spLocks noGrp="1"/>
          </p:cNvSpPr>
          <p:nvPr>
            <p:ph type="title"/>
          </p:nvPr>
        </p:nvSpPr>
        <p:spPr>
          <a:xfrm>
            <a:off x="609600" y="90487"/>
            <a:ext cx="10972800" cy="150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5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None/>
              <a:defRPr sz="2400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0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18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16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9" name="Google Shape;159;p3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  <a:effectLst>
            <a:outerShdw blurRad="63500" dist="76200" dir="2700000">
              <a:srgbClr val="808080">
                <a:alpha val="69803"/>
              </a:srgbClr>
            </a:outerShdw>
          </a:effectLst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Open Sans"/>
              <a:buNone/>
              <a:defRPr sz="32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pen Sans"/>
              <a:buNone/>
              <a:defRPr sz="2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None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sz="1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Open Sans"/>
              <a:buNone/>
              <a:defRPr sz="12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  <a:effectLst>
            <a:outerShdw blurRad="63500" dist="76200" dir="2700000">
              <a:srgbClr val="808080">
                <a:alpha val="69803"/>
              </a:srgbClr>
            </a:outerShdw>
          </a:effectLst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pen Sans"/>
              <a:buChar char="•"/>
              <a:defRPr sz="2800"/>
            </a:lvl2pPr>
            <a:lvl3pPr marL="1371600" lvl="2" indent="-3810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•"/>
              <a:defRPr sz="2400"/>
            </a:lvl3pPr>
            <a:lvl4pPr marL="1828800" lvl="3" indent="-355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Char char="•"/>
              <a:defRPr sz="2000"/>
            </a:lvl4pPr>
            <a:lvl5pPr marL="2286000" lvl="4" indent="-355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sz="1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Open Sans"/>
              <a:buNone/>
              <a:defRPr sz="12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491037" y="4313237"/>
            <a:ext cx="3208337" cy="1185862"/>
          </a:xfrm>
          <a:prstGeom prst="rect">
            <a:avLst/>
          </a:prstGeom>
          <a:noFill/>
          <a:ln>
            <a:noFill/>
          </a:ln>
          <a:effectLst>
            <a:outerShdw blurRad="63500" dist="76200" dir="2700000">
              <a:srgbClr val="808080">
                <a:alpha val="69803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  <a:effectLst>
            <a:outerShdw blurRad="63500" dist="76200" dir="2700000">
              <a:srgbClr val="808080">
                <a:alpha val="69803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None/>
              <a:defRPr sz="2400" b="1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000" b="1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1800" b="1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1600" b="1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None/>
              <a:defRPr sz="2400" b="1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000" b="1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1800" b="1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1600" b="1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4491037" y="4313237"/>
            <a:ext cx="3208337" cy="1185862"/>
          </a:xfrm>
          <a:prstGeom prst="rect">
            <a:avLst/>
          </a:prstGeom>
          <a:noFill/>
          <a:ln>
            <a:noFill/>
          </a:ln>
          <a:effectLst>
            <a:outerShdw blurRad="63500" dist="76200" dir="2700000">
              <a:srgbClr val="808080">
                <a:alpha val="69803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4173538" y="1371600"/>
            <a:ext cx="1865312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6191250" y="1371600"/>
            <a:ext cx="1865313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A2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image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606212" y="6378575"/>
            <a:ext cx="392112" cy="2873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491037" y="4313237"/>
            <a:ext cx="3208337" cy="1185862"/>
          </a:xfrm>
          <a:prstGeom prst="rect">
            <a:avLst/>
          </a:prstGeom>
          <a:noFill/>
          <a:ln>
            <a:noFill/>
          </a:ln>
          <a:effectLst>
            <a:outerShdw blurRad="63500" dist="76200" dir="2700000">
              <a:srgbClr val="808080">
                <a:alpha val="69803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173537" y="1371600"/>
            <a:ext cx="38830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A2A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1055687" y="908050"/>
            <a:ext cx="10080625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59" name="Google Shape;59;p13" descr="image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587162" y="6388100"/>
            <a:ext cx="392112" cy="287337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5" descr="image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606212" y="6383337"/>
            <a:ext cx="392112" cy="28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5"/>
          <p:cNvSpPr txBox="1">
            <a:spLocks noGrp="1"/>
          </p:cNvSpPr>
          <p:nvPr>
            <p:ph type="title"/>
          </p:nvPr>
        </p:nvSpPr>
        <p:spPr>
          <a:xfrm>
            <a:off x="609600" y="90487"/>
            <a:ext cx="10972800" cy="150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11" name="Google Shape;111;p25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2" name="Google Shape;112;p2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7"/>
          <p:cNvPicPr preferRelativeResize="0"/>
          <p:nvPr/>
        </p:nvPicPr>
        <p:blipFill rotWithShape="1">
          <a:blip r:embed="rId3">
            <a:alphaModFix amt="73000"/>
          </a:blip>
          <a:srcRect/>
          <a:stretch/>
        </p:blipFill>
        <p:spPr>
          <a:xfrm>
            <a:off x="36513" y="-4763"/>
            <a:ext cx="12117386" cy="6862763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65" name="Google Shape;165;p37"/>
          <p:cNvSpPr txBox="1"/>
          <p:nvPr/>
        </p:nvSpPr>
        <p:spPr>
          <a:xfrm>
            <a:off x="1833562" y="3044825"/>
            <a:ext cx="8248650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 nuova cultura dell’Illuminismo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8"/>
          <p:cNvSpPr txBox="1"/>
          <p:nvPr/>
        </p:nvSpPr>
        <p:spPr>
          <a:xfrm>
            <a:off x="1055687" y="200025"/>
            <a:ext cx="648017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LA NUOVA CULTURA DELL’ILLUMINISMO</a:t>
            </a:r>
            <a:endParaRPr/>
          </a:p>
        </p:txBody>
      </p:sp>
      <p:sp>
        <p:nvSpPr>
          <p:cNvPr id="171" name="Google Shape;171;p38"/>
          <p:cNvSpPr txBox="1"/>
          <p:nvPr/>
        </p:nvSpPr>
        <p:spPr>
          <a:xfrm>
            <a:off x="1055687" y="1354137"/>
            <a:ext cx="10080625" cy="5027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Nel Settecento si inizia ad applicare il metodo scientifico anche alle "scienze umane" (filosofia, diritto ed economia).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Francia nasce il movimento culturale che prende il nome di </a:t>
            </a:r>
            <a:r>
              <a:rPr lang="en-US" sz="30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Illuminismo</a:t>
            </a:r>
            <a:r>
              <a:rPr lang="en-US" sz="3000" b="1" i="0" u="none" strike="noStrike" cap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3000" b="0" i="0" u="none" strike="noStrike" cap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rPr>
              <a:t> L’illuminismo </a:t>
            </a:r>
            <a:r>
              <a:rPr lang="en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sostiene che la luce della ragione deve illuminare le menti degli uomini e condurli al progresso e alla felicità. Per questo il Settecento viene chiamato il "secolo dei lumi".</a:t>
            </a:r>
            <a:endParaRPr/>
          </a:p>
        </p:txBody>
      </p:sp>
      <p:sp>
        <p:nvSpPr>
          <p:cNvPr id="172" name="Google Shape;172;p38"/>
          <p:cNvSpPr txBox="1">
            <a:spLocks noGrp="1"/>
          </p:cNvSpPr>
          <p:nvPr>
            <p:ph type="body" idx="1"/>
          </p:nvPr>
        </p:nvSpPr>
        <p:spPr>
          <a:xfrm>
            <a:off x="1055687" y="908050"/>
            <a:ext cx="10080625" cy="38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CF6D"/>
              </a:buClr>
              <a:buSzPts val="2100"/>
              <a:buFont typeface="Arial"/>
              <a:buNone/>
            </a:pPr>
            <a:r>
              <a:rPr lang="en-US" sz="2100" b="1" i="0" u="non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IL "SECOLO DEI LUMI"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687" y="2997200"/>
            <a:ext cx="5392737" cy="3367087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0"/>
          <p:cNvSpPr txBox="1"/>
          <p:nvPr/>
        </p:nvSpPr>
        <p:spPr>
          <a:xfrm>
            <a:off x="1055687" y="188912"/>
            <a:ext cx="648017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LA NUOVA CULTURA DELL’ILLUMINISMO/IL "SECOLO DEI LUMI"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40"/>
          <p:cNvSpPr txBox="1"/>
          <p:nvPr/>
        </p:nvSpPr>
        <p:spPr>
          <a:xfrm>
            <a:off x="1055687" y="650875"/>
            <a:ext cx="10080625" cy="208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Gli illuministi propongono nuove </a:t>
            </a:r>
            <a:r>
              <a:rPr lang="en-US" sz="3000" b="1" i="0" u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idee e valori universali </a:t>
            </a:r>
            <a:r>
              <a:rPr lang="en-US" sz="3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 uguaglianza e fratellanza tra gli uomini, di tolleranza e di libertà di critica.</a:t>
            </a:r>
            <a:endParaRPr/>
          </a:p>
        </p:txBody>
      </p:sp>
      <p:sp>
        <p:nvSpPr>
          <p:cNvPr id="187" name="Google Shape;187;p40"/>
          <p:cNvSpPr txBox="1"/>
          <p:nvPr/>
        </p:nvSpPr>
        <p:spPr>
          <a:xfrm>
            <a:off x="6802437" y="2809875"/>
            <a:ext cx="4319587" cy="355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 ragione diventa lo strumento per costruire un futuro improntato al progresso e allo sviluppo culturale.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2625" y="2276475"/>
            <a:ext cx="4083050" cy="404177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42"/>
          <p:cNvSpPr txBox="1"/>
          <p:nvPr/>
        </p:nvSpPr>
        <p:spPr>
          <a:xfrm>
            <a:off x="1055687" y="200025"/>
            <a:ext cx="10059987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LA NUOVA CULTURA DELL’ILLUMINISMO/LE IDEE POLITICHE DEGLI ILLUMINISTI</a:t>
            </a:r>
            <a:endParaRPr/>
          </a:p>
        </p:txBody>
      </p:sp>
      <p:sp>
        <p:nvSpPr>
          <p:cNvPr id="203" name="Google Shape;203;p42"/>
          <p:cNvSpPr txBox="1"/>
          <p:nvPr/>
        </p:nvSpPr>
        <p:spPr>
          <a:xfrm>
            <a:off x="1062037" y="338328"/>
            <a:ext cx="9929812" cy="327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>
              <a:lnSpc>
                <a:spcPct val="150000"/>
              </a:lnSpc>
              <a:buClr>
                <a:srgbClr val="FFFFFF"/>
              </a:buClr>
              <a:buSzPts val="3000"/>
            </a:pPr>
            <a:r>
              <a:rPr lang="en-US" sz="3000" dirty="0" smtClean="0">
                <a:solidFill>
                  <a:srgbClr val="FFFFFF"/>
                </a:solidFill>
              </a:rPr>
              <a:t>I </a:t>
            </a:r>
            <a:r>
              <a:rPr lang="en-US" sz="3000" dirty="0" err="1" smtClean="0">
                <a:solidFill>
                  <a:srgbClr val="FFFFFF"/>
                </a:solidFill>
              </a:rPr>
              <a:t>maggiori</a:t>
            </a:r>
            <a:r>
              <a:rPr lang="en-US" sz="3000" dirty="0" smtClean="0">
                <a:solidFill>
                  <a:srgbClr val="FFFFFF"/>
                </a:solidFill>
              </a:rPr>
              <a:t> </a:t>
            </a:r>
            <a:r>
              <a:rPr lang="en-US" sz="3000" dirty="0" err="1" smtClean="0">
                <a:solidFill>
                  <a:srgbClr val="FFFFFF"/>
                </a:solidFill>
              </a:rPr>
              <a:t>intellettuali</a:t>
            </a:r>
            <a:r>
              <a:rPr lang="en-US" sz="3000" dirty="0" smtClean="0">
                <a:solidFill>
                  <a:srgbClr val="FFFFFF"/>
                </a:solidFill>
              </a:rPr>
              <a:t> </a:t>
            </a:r>
            <a:r>
              <a:rPr lang="en-US" sz="3000" dirty="0" err="1" smtClean="0">
                <a:solidFill>
                  <a:srgbClr val="FFFFFF"/>
                </a:solidFill>
              </a:rPr>
              <a:t>dell’Illuminismo</a:t>
            </a:r>
            <a:r>
              <a:rPr lang="en-US" sz="3000" dirty="0" smtClean="0">
                <a:solidFill>
                  <a:srgbClr val="FFFFFF"/>
                </a:solidFill>
              </a:rPr>
              <a:t> </a:t>
            </a:r>
            <a:r>
              <a:rPr lang="en-US" sz="3000" dirty="0" err="1" smtClean="0">
                <a:solidFill>
                  <a:srgbClr val="FFFFFF"/>
                </a:solidFill>
              </a:rPr>
              <a:t>sono</a:t>
            </a:r>
            <a:r>
              <a:rPr lang="en-US" sz="3000" dirty="0" smtClean="0">
                <a:solidFill>
                  <a:srgbClr val="FFFFFF"/>
                </a:solidFill>
              </a:rPr>
              <a:t> </a:t>
            </a:r>
            <a:r>
              <a:rPr lang="en-US" sz="3000" dirty="0" smtClean="0">
                <a:solidFill>
                  <a:srgbClr val="FFFFFF"/>
                </a:solidFill>
              </a:rPr>
              <a:t>Montesquieu, Voltaire e </a:t>
            </a:r>
            <a:r>
              <a:rPr lang="en-US" sz="3000" dirty="0" smtClean="0">
                <a:solidFill>
                  <a:srgbClr val="FFFFFF"/>
                </a:solidFill>
              </a:rPr>
              <a:t>Rousseau. Il </a:t>
            </a:r>
            <a:r>
              <a:rPr lang="en-US" sz="30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filosofo</a:t>
            </a:r>
            <a:r>
              <a:rPr lang="en-US" sz="30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francese</a:t>
            </a:r>
            <a:r>
              <a:rPr lang="en-US" sz="30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1" i="0" u="none" dirty="0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Montesquieu </a:t>
            </a:r>
            <a:r>
              <a:rPr lang="en-US" sz="30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sostiene</a:t>
            </a:r>
            <a:r>
              <a:rPr lang="en-US" sz="30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30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ogni</a:t>
            </a:r>
            <a:r>
              <a:rPr lang="en-US" sz="30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popolo</a:t>
            </a:r>
            <a:r>
              <a:rPr lang="en-US" sz="30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deve</a:t>
            </a:r>
            <a:r>
              <a:rPr lang="en-US" sz="30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scegliere</a:t>
            </a:r>
            <a:r>
              <a:rPr lang="en-US" sz="30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30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propria</a:t>
            </a:r>
            <a:r>
              <a:rPr lang="en-US" sz="30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3000" b="0" i="0" u="none" dirty="0" smtClea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0" i="0" u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forma </a:t>
            </a:r>
            <a:r>
              <a:rPr lang="en-US" sz="30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</a:t>
            </a:r>
            <a:r>
              <a:rPr lang="en-US" sz="30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governo</a:t>
            </a:r>
            <a:r>
              <a:rPr lang="en-US" sz="30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204" name="Google Shape;204;p42"/>
          <p:cNvSpPr txBox="1"/>
          <p:nvPr/>
        </p:nvSpPr>
        <p:spPr>
          <a:xfrm>
            <a:off x="1055687" y="2969895"/>
            <a:ext cx="5688012" cy="147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Sostiene</a:t>
            </a:r>
            <a:r>
              <a:rPr lang="en-US" sz="30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3000" b="1" i="0" u="none" dirty="0" err="1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rPr>
              <a:t>separazione</a:t>
            </a:r>
            <a:r>
              <a:rPr lang="en-US" sz="3000" b="1" i="0" u="none" dirty="0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1" i="0" u="none" dirty="0" err="1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rPr>
              <a:t>dei</a:t>
            </a:r>
            <a:r>
              <a:rPr lang="en-US" sz="3000" b="1" i="0" u="none" dirty="0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1" i="0" u="none" dirty="0" err="1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rPr>
              <a:t>poteri</a:t>
            </a:r>
            <a:r>
              <a:rPr lang="en-US" sz="30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nello</a:t>
            </a:r>
            <a:r>
              <a:rPr lang="en-US" sz="30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Stato</a:t>
            </a:r>
            <a:r>
              <a:rPr lang="en-US" sz="30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</p:txBody>
      </p:sp>
      <p:sp>
        <p:nvSpPr>
          <p:cNvPr id="205" name="Google Shape;205;p42"/>
          <p:cNvSpPr txBox="1"/>
          <p:nvPr/>
        </p:nvSpPr>
        <p:spPr>
          <a:xfrm>
            <a:off x="1077912" y="4392866"/>
            <a:ext cx="5810250" cy="33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r>
              <a:rPr lang="en-US" sz="30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legislativo</a:t>
            </a:r>
            <a:r>
              <a:rPr lang="en-US" sz="30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30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stabilire</a:t>
            </a:r>
            <a:r>
              <a:rPr lang="en-US" sz="30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US" sz="30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leggi</a:t>
            </a:r>
            <a:r>
              <a:rPr lang="en-US" sz="30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);</a:t>
            </a:r>
            <a:endParaRPr dirty="0"/>
          </a:p>
          <a:p>
            <a:pPr marL="2286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r>
              <a:rPr lang="en-US" sz="30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esecutivo</a:t>
            </a:r>
            <a:r>
              <a:rPr lang="en-US" sz="30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30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governare</a:t>
            </a:r>
            <a:r>
              <a:rPr lang="en-US" sz="30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);</a:t>
            </a:r>
            <a:endParaRPr dirty="0"/>
          </a:p>
          <a:p>
            <a:pPr marL="2286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r>
              <a:rPr lang="en-US" sz="30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giudiziario</a:t>
            </a:r>
            <a:r>
              <a:rPr lang="en-US" sz="30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(fare </a:t>
            </a:r>
            <a:r>
              <a:rPr lang="en-US" sz="30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giustizia</a:t>
            </a:r>
            <a:r>
              <a:rPr lang="en-US" sz="30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4100" y="735012"/>
            <a:ext cx="4416425" cy="553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43"/>
          <p:cNvSpPr txBox="1"/>
          <p:nvPr/>
        </p:nvSpPr>
        <p:spPr>
          <a:xfrm>
            <a:off x="1055687" y="200025"/>
            <a:ext cx="10059987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LA NUOVA CULTURA DELL’ILLUMINISMO/LE IDEE POLITICHE DEGLI ILLUMINISTI</a:t>
            </a:r>
            <a:endParaRPr/>
          </a:p>
        </p:txBody>
      </p:sp>
      <p:sp>
        <p:nvSpPr>
          <p:cNvPr id="212" name="Google Shape;212;p43"/>
          <p:cNvSpPr txBox="1"/>
          <p:nvPr/>
        </p:nvSpPr>
        <p:spPr>
          <a:xfrm>
            <a:off x="5664200" y="620712"/>
            <a:ext cx="5451475" cy="576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3000"/>
              <a:buFont typeface="Arial"/>
              <a:buNone/>
            </a:pPr>
            <a:r>
              <a:rPr lang="en-US" sz="3000" b="1" i="0" u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Voltaire</a:t>
            </a:r>
            <a:r>
              <a:rPr lang="en-US" sz="3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sostiene il principio della </a:t>
            </a:r>
            <a:r>
              <a:rPr lang="en-US" sz="30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tolleranza</a:t>
            </a:r>
            <a:r>
              <a:rPr lang="en-US" sz="3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religiosa e l’assolutismo purché "</a:t>
            </a:r>
            <a:r>
              <a:rPr lang="en-US" sz="30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illuminato</a:t>
            </a:r>
            <a:r>
              <a:rPr lang="en-US" sz="3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", ovvero guidato dalla ragione e favorevole alla cultura e al progresso.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 sovrani devono occuparsi del benessere dei cittadini.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8662" y="2492375"/>
            <a:ext cx="5424487" cy="380365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44"/>
          <p:cNvSpPr txBox="1"/>
          <p:nvPr/>
        </p:nvSpPr>
        <p:spPr>
          <a:xfrm>
            <a:off x="1055687" y="200025"/>
            <a:ext cx="10059987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LA NUOVA CULTURA DELL’ILLUMINISMO/LE IDEE POLITICHE DEGLI ILLUMINISTI</a:t>
            </a:r>
            <a:endParaRPr/>
          </a:p>
        </p:txBody>
      </p:sp>
      <p:sp>
        <p:nvSpPr>
          <p:cNvPr id="219" name="Google Shape;219;p44"/>
          <p:cNvSpPr txBox="1"/>
          <p:nvPr/>
        </p:nvSpPr>
        <p:spPr>
          <a:xfrm>
            <a:off x="1062037" y="692150"/>
            <a:ext cx="9929812" cy="144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Nella sua opera </a:t>
            </a:r>
            <a:r>
              <a:rPr lang="en-US" sz="3000" b="0" i="1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Il contratto sociale </a:t>
            </a:r>
            <a:r>
              <a:rPr lang="en-US" sz="3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(1762) </a:t>
            </a:r>
            <a:r>
              <a:rPr lang="en-US" sz="3000" b="1" i="0" u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Rousseau</a:t>
            </a:r>
            <a:r>
              <a:rPr lang="en-US" sz="3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propone l’idea di un vero </a:t>
            </a:r>
            <a:r>
              <a:rPr lang="en-US" sz="30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Stato democratico</a:t>
            </a:r>
            <a:r>
              <a:rPr lang="en-US" sz="3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220" name="Google Shape;220;p44"/>
          <p:cNvSpPr txBox="1"/>
          <p:nvPr/>
        </p:nvSpPr>
        <p:spPr>
          <a:xfrm>
            <a:off x="1055687" y="2233612"/>
            <a:ext cx="4752975" cy="4246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3000"/>
              <a:buFont typeface="Arial"/>
              <a:buNone/>
            </a:pPr>
            <a:r>
              <a:rPr lang="en-US" sz="30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rPr>
              <a:t>Lo Stato nasce con un patto tra cittadini liberi e uguali tra loro: il potere politico appartiene al popolo e i governanti sono solo dei funzionari.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5"/>
          <p:cNvSpPr txBox="1"/>
          <p:nvPr/>
        </p:nvSpPr>
        <p:spPr>
          <a:xfrm>
            <a:off x="1039812" y="806450"/>
            <a:ext cx="10080625" cy="38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CF6D"/>
              </a:buClr>
              <a:buSzPts val="2100"/>
              <a:buFont typeface="Arial"/>
              <a:buNone/>
            </a:pPr>
            <a:r>
              <a:rPr lang="en-US" sz="2100" b="1" i="0" u="non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L’ILLUMINISMO INFLUENZA ECONOMIA, CULTURA, SOCIETÀ </a:t>
            </a:r>
            <a:endParaRPr/>
          </a:p>
        </p:txBody>
      </p:sp>
      <p:sp>
        <p:nvSpPr>
          <p:cNvPr id="226" name="Google Shape;226;p45"/>
          <p:cNvSpPr txBox="1"/>
          <p:nvPr/>
        </p:nvSpPr>
        <p:spPr>
          <a:xfrm>
            <a:off x="1055687" y="200025"/>
            <a:ext cx="648017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LA NUOVA CULTURA DELL’ILLUMINISMO</a:t>
            </a:r>
            <a:endParaRPr/>
          </a:p>
        </p:txBody>
      </p:sp>
      <p:sp>
        <p:nvSpPr>
          <p:cNvPr id="227" name="Google Shape;227;p45"/>
          <p:cNvSpPr txBox="1"/>
          <p:nvPr/>
        </p:nvSpPr>
        <p:spPr>
          <a:xfrm>
            <a:off x="1039812" y="1341437"/>
            <a:ext cx="9931400" cy="1439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Gli illuministi si dedicano anche allo studio dell’economia sostenendo la necessità di una maggiore libertà di produrre e commerciare. Studiosi di economia come lo scozzese </a:t>
            </a:r>
            <a:r>
              <a:rPr lang="en-US" sz="30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Adam Smith </a:t>
            </a:r>
            <a:r>
              <a:rPr lang="en-US" sz="3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teorizzano il liberismo economico.</a:t>
            </a:r>
            <a:endParaRPr/>
          </a:p>
        </p:txBody>
      </p:sp>
      <p:sp>
        <p:nvSpPr>
          <p:cNvPr id="228" name="Google Shape;228;p45"/>
          <p:cNvSpPr txBox="1"/>
          <p:nvPr/>
        </p:nvSpPr>
        <p:spPr>
          <a:xfrm>
            <a:off x="1055687" y="4221162"/>
            <a:ext cx="10153650" cy="2016125"/>
          </a:xfrm>
          <a:prstGeom prst="rect">
            <a:avLst/>
          </a:prstGeom>
          <a:noFill/>
          <a:ln w="38100" cap="flat" cmpd="sng">
            <a:solidFill>
              <a:srgbClr val="B6D9C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A4B3"/>
              </a:buClr>
              <a:buSzPts val="3000"/>
              <a:buFont typeface="Arial"/>
              <a:buNone/>
            </a:pPr>
            <a:r>
              <a:rPr lang="en-US" sz="3000" b="1" i="0" u="none">
                <a:solidFill>
                  <a:srgbClr val="47A4B3"/>
                </a:solidFill>
                <a:latin typeface="Arial"/>
                <a:ea typeface="Arial"/>
                <a:cs typeface="Arial"/>
                <a:sym typeface="Arial"/>
              </a:rPr>
              <a:t>Liberismo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2500"/>
              <a:buFont typeface="Arial"/>
              <a:buNone/>
            </a:pPr>
            <a:r>
              <a:rPr lang="en-US" sz="25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rPr>
              <a:t>Dottrina economica, originatasi dal liberalismo politico, favorevole alla libertà d’azione nel commercio, attività che lo Stato non deve controllare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687" y="2328862"/>
            <a:ext cx="5776912" cy="4090987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46"/>
          <p:cNvSpPr txBox="1"/>
          <p:nvPr/>
        </p:nvSpPr>
        <p:spPr>
          <a:xfrm>
            <a:off x="1044575" y="188912"/>
            <a:ext cx="100806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LA NUOVA CULTURA DELL’ILLUMINISMO/L’ILLUMINISMO INFLUENZA ECONOMIA, CULTURA, SOCIETÀ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46"/>
          <p:cNvSpPr txBox="1"/>
          <p:nvPr/>
        </p:nvSpPr>
        <p:spPr>
          <a:xfrm>
            <a:off x="1057275" y="650875"/>
            <a:ext cx="9931400" cy="1439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Due intellettuali illuministi, Diderot e d’Alembert, pubblicano a Parigi l’</a:t>
            </a:r>
            <a:r>
              <a:rPr lang="en-US" sz="3000" b="1" i="1" u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Enciclopedia</a:t>
            </a:r>
            <a:r>
              <a:rPr lang="en-US" sz="3000" b="0" i="1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(1751-1772).</a:t>
            </a:r>
            <a:endParaRPr/>
          </a:p>
        </p:txBody>
      </p:sp>
      <p:sp>
        <p:nvSpPr>
          <p:cNvPr id="236" name="Google Shape;236;p46"/>
          <p:cNvSpPr txBox="1"/>
          <p:nvPr/>
        </p:nvSpPr>
        <p:spPr>
          <a:xfrm>
            <a:off x="7175500" y="2552700"/>
            <a:ext cx="4165600" cy="277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3000"/>
              <a:buFont typeface="Arial"/>
              <a:buNone/>
            </a:pPr>
            <a:r>
              <a:rPr lang="en-US" sz="30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rPr>
              <a:t>È un’opera relativa a tutti i campi del sapere umano ed è improntata alle idee illuministe.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575" y="765175"/>
            <a:ext cx="5470525" cy="554355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50"/>
          <p:cNvSpPr txBox="1"/>
          <p:nvPr/>
        </p:nvSpPr>
        <p:spPr>
          <a:xfrm>
            <a:off x="1044575" y="188912"/>
            <a:ext cx="100806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LA NUOVA CULTURA DELL’ILLUMINISMO/L’ILLUMINISMO INFLUENZA ECONOMIA, CULTURA, SOCIETÀ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50"/>
          <p:cNvSpPr txBox="1"/>
          <p:nvPr/>
        </p:nvSpPr>
        <p:spPr>
          <a:xfrm>
            <a:off x="6888162" y="650875"/>
            <a:ext cx="4237037" cy="563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3000"/>
              <a:buFont typeface="Arial"/>
              <a:buNone/>
            </a:pPr>
            <a:r>
              <a:rPr lang="en-US" sz="30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rPr>
              <a:t>Nel campo dell’arte fiorisce il </a:t>
            </a:r>
            <a:r>
              <a:rPr lang="en-US" sz="3000" b="1" i="0" u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Neoclassicismo</a:t>
            </a:r>
            <a:r>
              <a:rPr lang="en-US" sz="3000" b="0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rPr>
              <a:t>, una sensibilità estetica che si ispira all’arte classica greca e romana (equilibrio, armonia, razionalità).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UOTA - COPERTINA-numero sfondo img">
  <a:themeElements>
    <a:clrScheme name="">
      <a:dk1>
        <a:srgbClr val="000000"/>
      </a:dk1>
      <a:lt1>
        <a:srgbClr val="2A2A2A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CACAC"/>
      </a:accent3>
      <a:accent4>
        <a:srgbClr val="000000"/>
      </a:accent4>
      <a:accent5>
        <a:srgbClr val="B0BCDE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UOTA - NEG-bastoni-PARAGRAFO-con-titoletto (paragrafo graziato)">
  <a:themeElements>
    <a:clrScheme name="">
      <a:dk1>
        <a:srgbClr val="000000"/>
      </a:dk1>
      <a:lt1>
        <a:srgbClr val="2A2A2A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CACAC"/>
      </a:accent3>
      <a:accent4>
        <a:srgbClr val="000000"/>
      </a:accent4>
      <a:accent5>
        <a:srgbClr val="B0BCDE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UOTA">
  <a:themeElements>
    <a:clrScheme name="">
      <a:dk1>
        <a:srgbClr val="000000"/>
      </a:dk1>
      <a:lt1>
        <a:srgbClr val="2A2A2A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CACAC"/>
      </a:accent3>
      <a:accent4>
        <a:srgbClr val="000000"/>
      </a:accent4>
      <a:accent5>
        <a:srgbClr val="B0BCDE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430</Words>
  <Application>Microsoft Office PowerPoint</Application>
  <PresentationFormat>Personalizzato</PresentationFormat>
  <Paragraphs>31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Arial</vt:lpstr>
      <vt:lpstr>Open Sans</vt:lpstr>
      <vt:lpstr>Open Sans SemiBold</vt:lpstr>
      <vt:lpstr>Calibri</vt:lpstr>
      <vt:lpstr>VUOTA - COPERTINA-numero sfondo img</vt:lpstr>
      <vt:lpstr>VUOTA - NEG-bastoni-PARAGRAFO-con-titoletto (paragrafo graziato)</vt:lpstr>
      <vt:lpstr>VUOTA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GIUSI</dc:creator>
  <cp:lastModifiedBy>GIUSI</cp:lastModifiedBy>
  <cp:revision>1</cp:revision>
  <dcterms:modified xsi:type="dcterms:W3CDTF">2021-02-24T11:24:09Z</dcterms:modified>
</cp:coreProperties>
</file>